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70" r:id="rId6"/>
    <p:sldId id="272" r:id="rId7"/>
    <p:sldId id="271" r:id="rId8"/>
    <p:sldId id="268" r:id="rId9"/>
    <p:sldId id="263" r:id="rId10"/>
    <p:sldId id="273" r:id="rId11"/>
    <p:sldId id="274" r:id="rId12"/>
    <p:sldId id="275" r:id="rId13"/>
    <p:sldId id="261" r:id="rId14"/>
    <p:sldId id="276" r:id="rId15"/>
    <p:sldId id="278" r:id="rId16"/>
    <p:sldId id="279" r:id="rId17"/>
    <p:sldId id="277" r:id="rId18"/>
    <p:sldId id="265" r:id="rId19"/>
  </p:sldIdLst>
  <p:sldSz cx="18288000" cy="10287000"/>
  <p:notesSz cx="6858000" cy="9144000"/>
  <p:embeddedFontLst>
    <p:embeddedFont>
      <p:font typeface="TDTD평고딕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rita Dotum Light" panose="020B0600000101010101" charset="-127"/>
      <p:regular r:id="rId24"/>
    </p:embeddedFont>
    <p:embeddedFont>
      <p:font typeface="Montserrat Classic Bold" panose="020B0600000101010101" charset="0"/>
      <p:regular r:id="rId25"/>
    </p:embeddedFont>
    <p:embeddedFont>
      <p:font typeface="Arita Dotum Bold" panose="020B0600000101010101" charset="-127"/>
      <p:regular r:id="rId26"/>
    </p:embeddedFont>
    <p:embeddedFont>
      <p:font typeface="Montserrat Classic" panose="020B0600000101010101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FF"/>
    <a:srgbClr val="FFFAED"/>
    <a:srgbClr val="5BA1F4"/>
    <a:srgbClr val="50BDF3"/>
    <a:srgbClr val="8CCAEF"/>
    <a:srgbClr val="7980E9"/>
    <a:srgbClr val="7B7AAF"/>
    <a:srgbClr val="77B3F7"/>
    <a:srgbClr val="7575EB"/>
    <a:srgbClr val="FFF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0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BDC3-870E-4C1F-931C-D57E8ACB9AD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BDD4E-3604-42F7-AE87-D23A1B78D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BDD4E-3604-42F7-AE87-D23A1B78DA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29800" y="-2125106"/>
            <a:ext cx="10134600" cy="10088006"/>
            <a:chOff x="74528" y="0"/>
            <a:chExt cx="6275472" cy="6246621"/>
          </a:xfrm>
          <a:blipFill>
            <a:blip r:embed="rId2"/>
            <a:stretch>
              <a:fillRect/>
            </a:stretch>
          </a:blipFill>
        </p:grpSpPr>
        <p:sp>
          <p:nvSpPr>
            <p:cNvPr id="8" name="Freeform 8"/>
            <p:cNvSpPr/>
            <p:nvPr/>
          </p:nvSpPr>
          <p:spPr>
            <a:xfrm>
              <a:off x="74528" y="0"/>
              <a:ext cx="6275472" cy="6246621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9"/>
          <p:cNvSpPr txBox="1"/>
          <p:nvPr/>
        </p:nvSpPr>
        <p:spPr>
          <a:xfrm>
            <a:off x="1352878" y="3381796"/>
            <a:ext cx="8291936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6399" u="none" strike="noStrike" spc="-121" dirty="0">
                <a:solidFill>
                  <a:srgbClr val="12127D"/>
                </a:solidFill>
                <a:ea typeface="TDTD평고딕"/>
              </a:rPr>
              <a:t>찾아가는 전기차 </a:t>
            </a:r>
            <a:endParaRPr lang="en-US" altLang="ko-KR" sz="6399" u="none" strike="noStrike" spc="-121" dirty="0">
              <a:solidFill>
                <a:srgbClr val="12127D"/>
              </a:solidFill>
              <a:ea typeface="TDTD평고딕"/>
            </a:endParaRP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6399" u="none" strike="noStrike" spc="-121" dirty="0">
                <a:solidFill>
                  <a:srgbClr val="12127D"/>
                </a:solidFill>
                <a:ea typeface="TDTD평고딕"/>
              </a:rPr>
              <a:t>충전 서비스</a:t>
            </a:r>
            <a:endParaRPr lang="en-US" sz="6399" u="none" strike="noStrike" spc="-121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0074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19200" y="7179482"/>
            <a:ext cx="688444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56"/>
              </a:lnSpc>
            </a:pPr>
            <a:r>
              <a:rPr 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4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조 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강건희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김태영</a:t>
            </a:r>
            <a:r>
              <a:rPr lang="en-US" altLang="ko-KR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김수호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박정현 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윤여록</a:t>
            </a:r>
            <a:endParaRPr lang="en-US" sz="2400" spc="192" dirty="0">
              <a:solidFill>
                <a:schemeClr val="bg2">
                  <a:lumMod val="25000"/>
                </a:schemeClr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409700"/>
            <a:ext cx="440897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 dirty="0">
                <a:solidFill>
                  <a:srgbClr val="5371FF"/>
                </a:solidFill>
                <a:latin typeface="Montserrat Classic"/>
              </a:rPr>
              <a:t>KEPCO DIGITAL BOOT </a:t>
            </a:r>
          </a:p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pc="342" dirty="0">
                <a:solidFill>
                  <a:srgbClr val="5371FF"/>
                </a:solidFill>
                <a:latin typeface="Montserrat Classic"/>
              </a:rPr>
              <a:t>MOVE ELECTRIC CHARGE </a:t>
            </a:r>
          </a:p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 dirty="0">
                <a:solidFill>
                  <a:srgbClr val="5371FF"/>
                </a:solidFill>
                <a:latin typeface="Montserrat Classic"/>
              </a:rPr>
              <a:t>OVANGERS 4</a:t>
            </a:r>
            <a:r>
              <a:rPr lang="ko-KR" altLang="en-US" sz="1800" spc="342" dirty="0">
                <a:solidFill>
                  <a:srgbClr val="5371FF"/>
                </a:solidFill>
                <a:latin typeface="Montserrat Classic"/>
              </a:rPr>
              <a:t>조</a:t>
            </a:r>
            <a:endParaRPr lang="en-US" sz="1800" spc="342" dirty="0">
              <a:solidFill>
                <a:srgbClr val="5371FF"/>
              </a:solidFill>
              <a:latin typeface="Montserrat Class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58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59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0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1" name="Group 6"/>
          <p:cNvGrpSpPr/>
          <p:nvPr/>
        </p:nvGrpSpPr>
        <p:grpSpPr>
          <a:xfrm>
            <a:off x="825500" y="4977048"/>
            <a:ext cx="3257588" cy="1004652"/>
            <a:chOff x="0" y="-57150"/>
            <a:chExt cx="857965" cy="275827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3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64" name="TextBox 12"/>
          <p:cNvSpPr txBox="1"/>
          <p:nvPr/>
        </p:nvSpPr>
        <p:spPr>
          <a:xfrm>
            <a:off x="1195355" y="5447728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5" name="Group 23"/>
          <p:cNvGrpSpPr/>
          <p:nvPr/>
        </p:nvGrpSpPr>
        <p:grpSpPr>
          <a:xfrm>
            <a:off x="3288106" y="5503704"/>
            <a:ext cx="173797" cy="173797"/>
            <a:chOff x="0" y="0"/>
            <a:chExt cx="6350000" cy="6350000"/>
          </a:xfrm>
        </p:grpSpPr>
        <p:sp>
          <p:nvSpPr>
            <p:cNvPr id="66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7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68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69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70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2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3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75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6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78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9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81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82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107" name="TextBox 32"/>
          <p:cNvSpPr txBox="1"/>
          <p:nvPr/>
        </p:nvSpPr>
        <p:spPr>
          <a:xfrm>
            <a:off x="6858000" y="807030"/>
            <a:ext cx="822272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2. ERD Diagram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(Logic model)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/>
          <a:stretch/>
        </p:blipFill>
        <p:spPr>
          <a:xfrm>
            <a:off x="3733800" y="2118498"/>
            <a:ext cx="14450464" cy="79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1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2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34" name="Group 6"/>
          <p:cNvGrpSpPr/>
          <p:nvPr/>
        </p:nvGrpSpPr>
        <p:grpSpPr>
          <a:xfrm>
            <a:off x="825500" y="4977048"/>
            <a:ext cx="3257588" cy="1004652"/>
            <a:chOff x="0" y="-57150"/>
            <a:chExt cx="857965" cy="275827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36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42" name="TextBox 12"/>
          <p:cNvSpPr txBox="1"/>
          <p:nvPr/>
        </p:nvSpPr>
        <p:spPr>
          <a:xfrm>
            <a:off x="1195355" y="5447728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3" name="Group 23"/>
          <p:cNvGrpSpPr/>
          <p:nvPr/>
        </p:nvGrpSpPr>
        <p:grpSpPr>
          <a:xfrm>
            <a:off x="3288106" y="5503704"/>
            <a:ext cx="173797" cy="173797"/>
            <a:chOff x="0" y="0"/>
            <a:chExt cx="6350000" cy="6350000"/>
          </a:xfrm>
        </p:grpSpPr>
        <p:sp>
          <p:nvSpPr>
            <p:cNvPr id="4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5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6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7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1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53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4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56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7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59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60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107" name="TextBox 32"/>
          <p:cNvSpPr txBox="1"/>
          <p:nvPr/>
        </p:nvSpPr>
        <p:spPr>
          <a:xfrm>
            <a:off x="6858000" y="807030"/>
            <a:ext cx="822272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2. ERD Diagram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(Physical model)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D49FD62-D531-415C-8B82-D769B091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/>
          <a:stretch/>
        </p:blipFill>
        <p:spPr>
          <a:xfrm>
            <a:off x="3733874" y="2117257"/>
            <a:ext cx="14450400" cy="79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36" name="Group 6"/>
          <p:cNvGrpSpPr/>
          <p:nvPr/>
        </p:nvGrpSpPr>
        <p:grpSpPr>
          <a:xfrm>
            <a:off x="825500" y="4977048"/>
            <a:ext cx="3257588" cy="1004652"/>
            <a:chOff x="0" y="-57150"/>
            <a:chExt cx="857965" cy="275827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3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39" name="TextBox 12"/>
          <p:cNvSpPr txBox="1"/>
          <p:nvPr/>
        </p:nvSpPr>
        <p:spPr>
          <a:xfrm>
            <a:off x="1195355" y="5447728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0" name="Group 23"/>
          <p:cNvGrpSpPr/>
          <p:nvPr/>
        </p:nvGrpSpPr>
        <p:grpSpPr>
          <a:xfrm>
            <a:off x="3288106" y="5503704"/>
            <a:ext cx="173797" cy="173797"/>
            <a:chOff x="0" y="0"/>
            <a:chExt cx="6350000" cy="6350000"/>
          </a:xfrm>
        </p:grpSpPr>
        <p:sp>
          <p:nvSpPr>
            <p:cNvPr id="45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6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7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8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9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2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54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5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57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8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60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61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0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3.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프로그램 목록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6858000" y="4849936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파일로 보고 가시겠습니다</a:t>
            </a: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57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58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9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4" name="Group 6"/>
          <p:cNvGrpSpPr/>
          <p:nvPr/>
        </p:nvGrpSpPr>
        <p:grpSpPr>
          <a:xfrm>
            <a:off x="825500" y="4977048"/>
            <a:ext cx="3257588" cy="1004652"/>
            <a:chOff x="0" y="-57150"/>
            <a:chExt cx="857965" cy="275827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6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67" name="TextBox 12"/>
          <p:cNvSpPr txBox="1"/>
          <p:nvPr/>
        </p:nvSpPr>
        <p:spPr>
          <a:xfrm>
            <a:off x="1195355" y="5447728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8" name="Group 23"/>
          <p:cNvGrpSpPr/>
          <p:nvPr/>
        </p:nvGrpSpPr>
        <p:grpSpPr>
          <a:xfrm>
            <a:off x="3288106" y="5503704"/>
            <a:ext cx="173797" cy="173797"/>
            <a:chOff x="0" y="0"/>
            <a:chExt cx="6350000" cy="6350000"/>
          </a:xfrm>
        </p:grpSpPr>
        <p:sp>
          <p:nvSpPr>
            <p:cNvPr id="69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0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71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72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73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5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6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80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1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90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93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95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97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79" name="TextBox 32"/>
          <p:cNvSpPr txBox="1"/>
          <p:nvPr/>
        </p:nvSpPr>
        <p:spPr>
          <a:xfrm>
            <a:off x="6858000" y="807030"/>
            <a:ext cx="8222728" cy="60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4.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기대 효과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316123" y="2158641"/>
            <a:ext cx="2355273" cy="2341115"/>
          </a:xfrm>
          <a:prstGeom prst="ellipse">
            <a:avLst/>
          </a:prstGeom>
          <a:solidFill>
            <a:srgbClr val="7B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AE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12124" y="5157294"/>
            <a:ext cx="3365899" cy="3345665"/>
          </a:xfrm>
          <a:prstGeom prst="ellipse">
            <a:avLst/>
          </a:prstGeom>
          <a:solidFill>
            <a:srgbClr val="8CC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0085904" y="1777997"/>
            <a:ext cx="3476469" cy="3455572"/>
          </a:xfrm>
          <a:prstGeom prst="ellipse">
            <a:avLst/>
          </a:prstGeom>
          <a:solidFill>
            <a:srgbClr val="79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472094" y="4252573"/>
            <a:ext cx="2102845" cy="2090205"/>
          </a:xfrm>
          <a:prstGeom prst="ellipse">
            <a:avLst/>
          </a:prstGeom>
          <a:solidFill>
            <a:srgbClr val="50B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1361495" y="5900357"/>
            <a:ext cx="2396943" cy="2382532"/>
          </a:xfrm>
          <a:prstGeom prst="ellipse">
            <a:avLst/>
          </a:prstGeom>
          <a:solidFill>
            <a:srgbClr val="5BA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729130" y="3043326"/>
            <a:ext cx="21753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충전 불안 해소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191796" y="6175766"/>
            <a:ext cx="2206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전기차 </a:t>
            </a:r>
            <a:r>
              <a:rPr lang="ko-KR" altLang="en-US" sz="28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인프라 부족 해결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528015" y="6737680"/>
            <a:ext cx="2034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전기차 충성 고객층 형성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3695060" y="4789843"/>
            <a:ext cx="1747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신속한 충전기 고장 해결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449297" y="2821366"/>
            <a:ext cx="208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사용자와 </a:t>
            </a:r>
            <a:r>
              <a:rPr lang="ko-KR" altLang="en-US" sz="20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관리자 사이의 </a:t>
            </a:r>
            <a:r>
              <a:rPr lang="ko-KR" altLang="en-US" sz="20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네트워크 </a:t>
            </a:r>
            <a:r>
              <a:rPr lang="ko-KR" altLang="en-US" sz="20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제공</a:t>
            </a:r>
            <a:endParaRPr lang="ko-KR" altLang="en-US" sz="20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0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1. KILLING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POINT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68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69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70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1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72" name="Group 6"/>
          <p:cNvGrpSpPr/>
          <p:nvPr/>
        </p:nvGrpSpPr>
        <p:grpSpPr>
          <a:xfrm>
            <a:off x="829614" y="6096719"/>
            <a:ext cx="3257588" cy="1004652"/>
            <a:chOff x="0" y="-57150"/>
            <a:chExt cx="857965" cy="275827"/>
          </a:xfrm>
        </p:grpSpPr>
        <p:sp>
          <p:nvSpPr>
            <p:cNvPr id="7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7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75" name="TextBox 12"/>
          <p:cNvSpPr txBox="1"/>
          <p:nvPr/>
        </p:nvSpPr>
        <p:spPr>
          <a:xfrm>
            <a:off x="1199469" y="6567399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5371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76" name="Group 23"/>
          <p:cNvGrpSpPr/>
          <p:nvPr/>
        </p:nvGrpSpPr>
        <p:grpSpPr>
          <a:xfrm>
            <a:off x="3292220" y="6623375"/>
            <a:ext cx="173797" cy="173797"/>
            <a:chOff x="0" y="0"/>
            <a:chExt cx="6350000" cy="6350000"/>
          </a:xfrm>
        </p:grpSpPr>
        <p:sp>
          <p:nvSpPr>
            <p:cNvPr id="7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8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79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80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81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25500" y="5181508"/>
            <a:ext cx="3257588" cy="830291"/>
            <a:chOff x="0" y="0"/>
            <a:chExt cx="857965" cy="218677"/>
          </a:xfrm>
        </p:grpSpPr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3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4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58855" y="5471462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93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94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97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08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110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111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967974" y="2189253"/>
            <a:ext cx="4977738" cy="2642691"/>
            <a:chOff x="5639965" y="2256539"/>
            <a:chExt cx="4977738" cy="2642691"/>
          </a:xfrm>
        </p:grpSpPr>
        <p:sp>
          <p:nvSpPr>
            <p:cNvPr id="129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0" name="TextBox 81"/>
            <p:cNvSpPr txBox="1"/>
            <p:nvPr/>
          </p:nvSpPr>
          <p:spPr>
            <a:xfrm>
              <a:off x="6120602" y="2628900"/>
              <a:ext cx="3458454" cy="27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보안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31" name="TextBox 82"/>
            <p:cNvSpPr txBox="1"/>
            <p:nvPr/>
          </p:nvSpPr>
          <p:spPr>
            <a:xfrm>
              <a:off x="6120602" y="3132131"/>
              <a:ext cx="3972916" cy="1115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세개의 서버를 </a:t>
              </a:r>
              <a:r>
                <a:rPr lang="ko-KR" altLang="en-US" sz="2200" dirty="0" smtClean="0">
                  <a:solidFill>
                    <a:srgbClr val="0D0D50"/>
                  </a:solidFill>
                  <a:ea typeface="TDTD평고딕"/>
                </a:rPr>
                <a:t>각각 구동함으로써 보안유지에 </a:t>
              </a: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각별히 힘씀</a:t>
              </a:r>
              <a:endParaRPr lang="en-US" altLang="ko-KR" sz="22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11658600" y="2178696"/>
            <a:ext cx="4977738" cy="2642691"/>
            <a:chOff x="5639965" y="2256539"/>
            <a:chExt cx="4977738" cy="2642691"/>
          </a:xfrm>
        </p:grpSpPr>
        <p:sp>
          <p:nvSpPr>
            <p:cNvPr id="133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4" name="TextBox 81"/>
            <p:cNvSpPr txBox="1"/>
            <p:nvPr/>
          </p:nvSpPr>
          <p:spPr>
            <a:xfrm>
              <a:off x="6120602" y="2628900"/>
              <a:ext cx="3458454" cy="270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One </a:t>
              </a:r>
              <a:r>
                <a:rPr lang="en-US" altLang="ko-KR" sz="3000" dirty="0" smtClean="0">
                  <a:solidFill>
                    <a:srgbClr val="5271FF"/>
                  </a:solidFill>
                  <a:latin typeface="Arita Dotum Bold"/>
                  <a:ea typeface="Arita Dotum Bold"/>
                </a:rPr>
                <a:t>Page Action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35" name="TextBox 82"/>
            <p:cNvSpPr txBox="1"/>
            <p:nvPr/>
          </p:nvSpPr>
          <p:spPr>
            <a:xfrm>
              <a:off x="6120602" y="3132131"/>
              <a:ext cx="3972916" cy="743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en-US" altLang="ko-KR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React</a:t>
              </a:r>
              <a:r>
                <a:rPr lang="ko-KR" altLang="en-US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를 </a:t>
              </a:r>
              <a:r>
                <a:rPr lang="ko-KR" altLang="en-US" sz="2200" dirty="0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사용한</a:t>
              </a:r>
              <a:endParaRPr lang="en-US" altLang="ko-KR" sz="2200" dirty="0" smtClean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en-US" altLang="ko-KR" sz="2200" dirty="0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one </a:t>
              </a:r>
              <a:r>
                <a:rPr lang="en-US" altLang="ko-KR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page action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5967974" y="5428845"/>
            <a:ext cx="4977738" cy="2642691"/>
            <a:chOff x="5639965" y="2256539"/>
            <a:chExt cx="4977738" cy="2642691"/>
          </a:xfrm>
        </p:grpSpPr>
        <p:sp>
          <p:nvSpPr>
            <p:cNvPr id="137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8" name="TextBox 81"/>
            <p:cNvSpPr txBox="1"/>
            <p:nvPr/>
          </p:nvSpPr>
          <p:spPr>
            <a:xfrm>
              <a:off x="6120602" y="2628900"/>
              <a:ext cx="3458454" cy="270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19"/>
                </a:lnSpc>
                <a:spcBef>
                  <a:spcPct val="0"/>
                </a:spcBef>
              </a:pPr>
              <a:r>
                <a:rPr lang="en-US" altLang="ko-KR" sz="3000" dirty="0" err="1">
                  <a:solidFill>
                    <a:srgbClr val="5271FF"/>
                  </a:solidFill>
                  <a:latin typeface="Arita Dotum Bold"/>
                  <a:ea typeface="Arita Dotum Bold"/>
                </a:rPr>
                <a:t>Kakao</a:t>
              </a:r>
              <a:r>
                <a:rPr lang="en-US" altLang="ko-KR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 </a:t>
              </a:r>
              <a:r>
                <a:rPr lang="en-US" altLang="ko-KR" sz="3000" dirty="0" smtClean="0">
                  <a:solidFill>
                    <a:srgbClr val="5271FF"/>
                  </a:solidFill>
                  <a:latin typeface="Arita Dotum Bold"/>
                  <a:ea typeface="Arita Dotum Bold"/>
                </a:rPr>
                <a:t>Map API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20601" y="3132131"/>
              <a:ext cx="4143189" cy="743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en-US" altLang="ko-KR" sz="2200" dirty="0" err="1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Kakao</a:t>
              </a:r>
              <a:r>
                <a:rPr lang="en-US" altLang="ko-KR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 </a:t>
              </a:r>
              <a:r>
                <a:rPr lang="en-US" altLang="ko-KR" sz="2200" dirty="0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Map API</a:t>
              </a:r>
              <a:r>
                <a:rPr lang="ko-KR" altLang="en-US" sz="2200" dirty="0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를</a:t>
              </a:r>
              <a:endParaRPr lang="en-US" altLang="ko-KR" sz="22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활용한 </a:t>
              </a:r>
              <a:r>
                <a:rPr lang="ko-KR" altLang="en-US" sz="2200" dirty="0" err="1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길찾기</a:t>
              </a:r>
              <a:r>
                <a:rPr lang="en-US" altLang="ko-KR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,</a:t>
              </a:r>
              <a:r>
                <a:rPr lang="ko-KR" altLang="en-US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 지도 </a:t>
              </a:r>
              <a:r>
                <a:rPr lang="en-US" altLang="ko-KR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custom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11658600" y="5447728"/>
            <a:ext cx="4977738" cy="2642691"/>
            <a:chOff x="5639965" y="2256539"/>
            <a:chExt cx="4977738" cy="2642691"/>
          </a:xfrm>
        </p:grpSpPr>
        <p:sp>
          <p:nvSpPr>
            <p:cNvPr id="141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42" name="TextBox 81"/>
            <p:cNvSpPr txBox="1"/>
            <p:nvPr/>
          </p:nvSpPr>
          <p:spPr>
            <a:xfrm>
              <a:off x="6120602" y="2628900"/>
              <a:ext cx="3458454" cy="27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공유 플랫폼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120602" y="3132131"/>
              <a:ext cx="3972916" cy="11156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관리자와 사용자의 </a:t>
              </a:r>
              <a:endParaRPr lang="en-US" altLang="ko-KR" sz="2200" dirty="0">
                <a:solidFill>
                  <a:srgbClr val="0D0D50"/>
                </a:solidFill>
                <a:ea typeface="TDTD평고딕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권한에 </a:t>
              </a:r>
              <a:r>
                <a:rPr lang="ko-KR" altLang="en-US" sz="2200" dirty="0" smtClean="0">
                  <a:solidFill>
                    <a:srgbClr val="0D0D50"/>
                  </a:solidFill>
                  <a:ea typeface="TDTD평고딕"/>
                </a:rPr>
                <a:t>의거한</a:t>
              </a:r>
              <a:endParaRPr lang="en-US" altLang="ko-KR" sz="2200" dirty="0" smtClean="0">
                <a:solidFill>
                  <a:srgbClr val="0D0D50"/>
                </a:solidFill>
                <a:ea typeface="TDTD평고딕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 smtClean="0">
                  <a:solidFill>
                    <a:srgbClr val="0D0D50"/>
                  </a:solidFill>
                  <a:ea typeface="TDTD평고딕"/>
                </a:rPr>
                <a:t>서로 </a:t>
              </a: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다른 기능</a:t>
              </a:r>
              <a:endParaRPr lang="en-US" altLang="ko-KR" sz="2200" dirty="0">
                <a:solidFill>
                  <a:srgbClr val="0D0D50"/>
                </a:solidFill>
                <a:ea typeface="TDTD평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4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2. </a:t>
            </a:r>
            <a:r>
              <a:rPr lang="ko-KR" altLang="en-US" sz="3999" dirty="0" err="1" smtClean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화면정의서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6858000" y="4849936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smtClean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파일로 보고</a:t>
            </a:r>
            <a:r>
              <a:rPr lang="ko-KR" altLang="en-US" sz="3999" smtClean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가시겠습니다</a:t>
            </a: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32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6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7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39" name="Group 6"/>
          <p:cNvGrpSpPr/>
          <p:nvPr/>
        </p:nvGrpSpPr>
        <p:grpSpPr>
          <a:xfrm>
            <a:off x="829614" y="6096719"/>
            <a:ext cx="3257588" cy="1004652"/>
            <a:chOff x="0" y="-57150"/>
            <a:chExt cx="857965" cy="275827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41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42" name="TextBox 12"/>
          <p:cNvSpPr txBox="1"/>
          <p:nvPr/>
        </p:nvSpPr>
        <p:spPr>
          <a:xfrm>
            <a:off x="1199469" y="6567399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5371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6" name="Group 23"/>
          <p:cNvGrpSpPr/>
          <p:nvPr/>
        </p:nvGrpSpPr>
        <p:grpSpPr>
          <a:xfrm>
            <a:off x="3292220" y="6623375"/>
            <a:ext cx="173797" cy="173797"/>
            <a:chOff x="0" y="0"/>
            <a:chExt cx="6350000" cy="6350000"/>
          </a:xfrm>
        </p:grpSpPr>
        <p:sp>
          <p:nvSpPr>
            <p:cNvPr id="4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8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9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50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51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25500" y="5181508"/>
            <a:ext cx="3257588" cy="830291"/>
            <a:chOff x="0" y="0"/>
            <a:chExt cx="857965" cy="218677"/>
          </a:xfrm>
        </p:grpSpPr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4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58855" y="5471462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56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7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59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60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63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64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9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3</a:t>
            </a:r>
            <a:r>
              <a:rPr lang="en-US" altLang="ko-KR" sz="3999" dirty="0" smtClean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시연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6858000" y="4849936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보고 가시겠습니다</a:t>
            </a: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32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6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7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39" name="Group 6"/>
          <p:cNvGrpSpPr/>
          <p:nvPr/>
        </p:nvGrpSpPr>
        <p:grpSpPr>
          <a:xfrm>
            <a:off x="829614" y="6096719"/>
            <a:ext cx="3257588" cy="1004652"/>
            <a:chOff x="0" y="-57150"/>
            <a:chExt cx="857965" cy="275827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41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42" name="TextBox 12"/>
          <p:cNvSpPr txBox="1"/>
          <p:nvPr/>
        </p:nvSpPr>
        <p:spPr>
          <a:xfrm>
            <a:off x="1199469" y="6567399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5371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6" name="Group 23"/>
          <p:cNvGrpSpPr/>
          <p:nvPr/>
        </p:nvGrpSpPr>
        <p:grpSpPr>
          <a:xfrm>
            <a:off x="3292220" y="6623375"/>
            <a:ext cx="173797" cy="173797"/>
            <a:chOff x="0" y="0"/>
            <a:chExt cx="6350000" cy="6350000"/>
          </a:xfrm>
        </p:grpSpPr>
        <p:sp>
          <p:nvSpPr>
            <p:cNvPr id="4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8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49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50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51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25500" y="5181508"/>
            <a:ext cx="3257588" cy="830291"/>
            <a:chOff x="0" y="0"/>
            <a:chExt cx="857965" cy="218677"/>
          </a:xfrm>
        </p:grpSpPr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4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58855" y="5471462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56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57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59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60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63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64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4</a:t>
            </a:r>
            <a:r>
              <a:rPr lang="en-US" altLang="ko-KR" sz="3999" dirty="0" smtClean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개선 사항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2E734CD-F2C1-439E-814C-A4FC8F972B1C}"/>
              </a:ext>
            </a:extLst>
          </p:cNvPr>
          <p:cNvSpPr/>
          <p:nvPr/>
        </p:nvSpPr>
        <p:spPr>
          <a:xfrm>
            <a:off x="5895594" y="2348961"/>
            <a:ext cx="2355273" cy="2341115"/>
          </a:xfrm>
          <a:prstGeom prst="ellipse">
            <a:avLst/>
          </a:prstGeom>
          <a:solidFill>
            <a:srgbClr val="7B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AE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15AC97F-0776-474D-9147-F66E1C1046E6}"/>
              </a:ext>
            </a:extLst>
          </p:cNvPr>
          <p:cNvSpPr/>
          <p:nvPr/>
        </p:nvSpPr>
        <p:spPr>
          <a:xfrm>
            <a:off x="6213020" y="5350684"/>
            <a:ext cx="3365899" cy="3345665"/>
          </a:xfrm>
          <a:prstGeom prst="ellipse">
            <a:avLst/>
          </a:prstGeom>
          <a:solidFill>
            <a:srgbClr val="8CC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EAC6584-17EF-413D-B26D-6C6ECC6FBC0F}"/>
              </a:ext>
            </a:extLst>
          </p:cNvPr>
          <p:cNvSpPr/>
          <p:nvPr/>
        </p:nvSpPr>
        <p:spPr>
          <a:xfrm>
            <a:off x="8686800" y="1971387"/>
            <a:ext cx="3476469" cy="3455572"/>
          </a:xfrm>
          <a:prstGeom prst="ellipse">
            <a:avLst/>
          </a:prstGeom>
          <a:solidFill>
            <a:srgbClr val="79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53C7BEB-1404-4B25-B885-E92C061ED9C8}"/>
              </a:ext>
            </a:extLst>
          </p:cNvPr>
          <p:cNvSpPr/>
          <p:nvPr/>
        </p:nvSpPr>
        <p:spPr>
          <a:xfrm>
            <a:off x="12072990" y="4445963"/>
            <a:ext cx="2102845" cy="2090205"/>
          </a:xfrm>
          <a:prstGeom prst="ellipse">
            <a:avLst/>
          </a:prstGeom>
          <a:solidFill>
            <a:srgbClr val="50B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9A5516F-9D26-41A7-B5A1-F1832027C8E1}"/>
              </a:ext>
            </a:extLst>
          </p:cNvPr>
          <p:cNvSpPr/>
          <p:nvPr/>
        </p:nvSpPr>
        <p:spPr>
          <a:xfrm>
            <a:off x="9962391" y="6093747"/>
            <a:ext cx="2396943" cy="2382532"/>
          </a:xfrm>
          <a:prstGeom prst="ellipse">
            <a:avLst/>
          </a:prstGeom>
          <a:solidFill>
            <a:srgbClr val="5BA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F23AC1-59D2-4957-9221-8809E52F3D4B}"/>
              </a:ext>
            </a:extLst>
          </p:cNvPr>
          <p:cNvSpPr txBox="1"/>
          <p:nvPr/>
        </p:nvSpPr>
        <p:spPr>
          <a:xfrm>
            <a:off x="9136712" y="3098270"/>
            <a:ext cx="275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이동 충전 </a:t>
            </a:r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시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사용 요금에 </a:t>
            </a:r>
            <a:r>
              <a:rPr lang="ko-KR" altLang="en-US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따른 </a:t>
            </a:r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포인트 지급</a:t>
            </a:r>
            <a:endParaRPr lang="ko-KR" altLang="en-US" sz="24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217BE4-36E3-47F1-B86B-9DEDF4A4A6FC}"/>
              </a:ext>
            </a:extLst>
          </p:cNvPr>
          <p:cNvSpPr txBox="1"/>
          <p:nvPr/>
        </p:nvSpPr>
        <p:spPr>
          <a:xfrm>
            <a:off x="6063194" y="3204478"/>
            <a:ext cx="2020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카카오 </a:t>
            </a:r>
            <a:r>
              <a:rPr lang="ko-KR" altLang="en-US" sz="2400" dirty="0" err="1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네비</a:t>
            </a:r>
            <a:endParaRPr lang="en-US" altLang="ko-KR" sz="24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연동</a:t>
            </a:r>
            <a:endParaRPr lang="ko-KR" altLang="en-US" sz="24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A562FA-C27D-4CC8-BCC6-081FDB03485C}"/>
              </a:ext>
            </a:extLst>
          </p:cNvPr>
          <p:cNvSpPr txBox="1"/>
          <p:nvPr/>
        </p:nvSpPr>
        <p:spPr>
          <a:xfrm>
            <a:off x="6392379" y="6238686"/>
            <a:ext cx="3007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본인의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충전 신청</a:t>
            </a:r>
            <a:r>
              <a:rPr lang="en-US" altLang="ko-KR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및 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신고 내역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취소 </a:t>
            </a:r>
            <a:r>
              <a:rPr lang="ko-KR" altLang="en-US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기능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2A5263-2077-4154-8088-0ACEFD73DF8C}"/>
              </a:ext>
            </a:extLst>
          </p:cNvPr>
          <p:cNvSpPr txBox="1"/>
          <p:nvPr/>
        </p:nvSpPr>
        <p:spPr>
          <a:xfrm>
            <a:off x="12189068" y="5146631"/>
            <a:ext cx="1870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관리자와 </a:t>
            </a:r>
            <a:r>
              <a:rPr lang="ko-KR" altLang="en-US" sz="20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실시간 채팅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5A7C69-0D15-40F9-86F2-7655E180EE92}"/>
              </a:ext>
            </a:extLst>
          </p:cNvPr>
          <p:cNvSpPr txBox="1"/>
          <p:nvPr/>
        </p:nvSpPr>
        <p:spPr>
          <a:xfrm>
            <a:off x="10113474" y="6710273"/>
            <a:ext cx="211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주기적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자동 최신화</a:t>
            </a:r>
            <a:endParaRPr lang="en-US" altLang="ko-KR" sz="24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구현</a:t>
            </a:r>
            <a:endParaRPr lang="ko-KR" altLang="en-US" sz="24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F16E65A-DDDE-4640-A197-49654227460A}"/>
              </a:ext>
            </a:extLst>
          </p:cNvPr>
          <p:cNvSpPr/>
          <p:nvPr/>
        </p:nvSpPr>
        <p:spPr>
          <a:xfrm>
            <a:off x="12599202" y="1894804"/>
            <a:ext cx="2355273" cy="23411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AE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B4EBF8-D8FF-437A-98EB-AFA1AFD392AC}"/>
              </a:ext>
            </a:extLst>
          </p:cNvPr>
          <p:cNvSpPr/>
          <p:nvPr/>
        </p:nvSpPr>
        <p:spPr>
          <a:xfrm>
            <a:off x="13933932" y="5676900"/>
            <a:ext cx="3134868" cy="31160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AE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AF1D38-8D51-4F19-8F5B-689E847B655C}"/>
              </a:ext>
            </a:extLst>
          </p:cNvPr>
          <p:cNvSpPr txBox="1"/>
          <p:nvPr/>
        </p:nvSpPr>
        <p:spPr>
          <a:xfrm>
            <a:off x="12957520" y="2671441"/>
            <a:ext cx="1638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모바일 구현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E27651-3013-4A8F-AE80-6C58B2DCABCE}"/>
              </a:ext>
            </a:extLst>
          </p:cNvPr>
          <p:cNvSpPr txBox="1"/>
          <p:nvPr/>
        </p:nvSpPr>
        <p:spPr>
          <a:xfrm>
            <a:off x="14516171" y="6757858"/>
            <a:ext cx="1970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보안 </a:t>
            </a:r>
            <a:r>
              <a:rPr lang="ko-KR" altLang="en-US" sz="28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기능</a:t>
            </a:r>
            <a:endParaRPr lang="en-US" altLang="ko-KR" sz="2800" dirty="0" smtClean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DTD평고딕" panose="020B0600000101010101" charset="-127"/>
                <a:ea typeface="TDTD평고딕" panose="020B0600000101010101" charset="-127"/>
              </a:rPr>
              <a:t>강화</a:t>
            </a:r>
            <a:endParaRPr lang="ko-KR" altLang="en-US" sz="2800" dirty="0">
              <a:solidFill>
                <a:schemeClr val="bg1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6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6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6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6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7" name="Group 6"/>
          <p:cNvGrpSpPr/>
          <p:nvPr/>
        </p:nvGrpSpPr>
        <p:grpSpPr>
          <a:xfrm>
            <a:off x="829614" y="6096719"/>
            <a:ext cx="3257588" cy="1004652"/>
            <a:chOff x="0" y="-57150"/>
            <a:chExt cx="857965" cy="275827"/>
          </a:xfrm>
        </p:grpSpPr>
        <p:sp>
          <p:nvSpPr>
            <p:cNvPr id="68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9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70" name="TextBox 12"/>
          <p:cNvSpPr txBox="1"/>
          <p:nvPr/>
        </p:nvSpPr>
        <p:spPr>
          <a:xfrm>
            <a:off x="1199469" y="6567399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5371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71" name="Group 23"/>
          <p:cNvGrpSpPr/>
          <p:nvPr/>
        </p:nvGrpSpPr>
        <p:grpSpPr>
          <a:xfrm>
            <a:off x="3292220" y="6623375"/>
            <a:ext cx="173797" cy="173797"/>
            <a:chOff x="0" y="0"/>
            <a:chExt cx="6350000" cy="6350000"/>
          </a:xfrm>
        </p:grpSpPr>
        <p:sp>
          <p:nvSpPr>
            <p:cNvPr id="72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3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74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75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76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25500" y="5181508"/>
            <a:ext cx="3257588" cy="830291"/>
            <a:chOff x="0" y="0"/>
            <a:chExt cx="857965" cy="218677"/>
          </a:xfrm>
        </p:grpSpPr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8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9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58855" y="5471462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81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2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84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92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94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96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0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FFFFFF"/>
                </a:solidFill>
                <a:ea typeface="Arita Dotum Bold"/>
              </a:rPr>
              <a:t>경청해</a:t>
            </a:r>
            <a:r>
              <a:rPr lang="en-US" sz="3999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ea typeface="Arita Dotum Bold"/>
              </a:rPr>
              <a:t>주셔서</a:t>
            </a:r>
            <a:r>
              <a:rPr lang="en-US" sz="3999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ea typeface="Arita Dotum Bold"/>
              </a:rPr>
              <a:t>감사합니다</a:t>
            </a:r>
            <a:endParaRPr lang="en-US" sz="3999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96114" y="6443887"/>
            <a:ext cx="42957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 spc="192" dirty="0">
                <a:solidFill>
                  <a:srgbClr val="FFFFFF"/>
                </a:solidFill>
                <a:latin typeface="Arita Dotum Light"/>
              </a:rPr>
              <a:t>+82-4416-4679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1702" y="6906802"/>
            <a:ext cx="604459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strike="noStrike" spc="192" dirty="0">
                <a:solidFill>
                  <a:srgbClr val="FFFFFF"/>
                </a:solidFill>
                <a:latin typeface="Arita Dotum Light"/>
              </a:rPr>
              <a:t>Ovangers@kepco.com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1702" y="5595726"/>
            <a:ext cx="604459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spc="117" dirty="0" err="1">
                <a:solidFill>
                  <a:srgbClr val="FFFFFF"/>
                </a:solidFill>
                <a:latin typeface="Arita Dotum Bold"/>
              </a:rPr>
              <a:t>Ovangers.kepco</a:t>
            </a:r>
            <a:endParaRPr lang="en-US" sz="3200" u="none" strike="noStrike" spc="117" dirty="0">
              <a:solidFill>
                <a:srgbClr val="FFFFFF"/>
              </a:solidFill>
              <a:latin typeface="Arita Dot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01094" y="2392082"/>
            <a:ext cx="12553267" cy="0"/>
          </a:xfrm>
          <a:prstGeom prst="line">
            <a:avLst/>
          </a:prstGeom>
          <a:ln w="9525" cap="rnd">
            <a:solidFill>
              <a:srgbClr val="0074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7128772" y="-1790700"/>
            <a:ext cx="9587348" cy="958734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74FF"/>
          </a:solidFill>
          <a:ln w="9525" cap="sq">
            <a:solidFill>
              <a:srgbClr val="5271FF"/>
            </a:solidFill>
            <a:prstDash val="solid"/>
            <a:miter/>
          </a:ln>
        </p:spPr>
      </p:sp>
      <p:sp>
        <p:nvSpPr>
          <p:cNvPr id="8" name="AutoShape 8"/>
          <p:cNvSpPr/>
          <p:nvPr/>
        </p:nvSpPr>
        <p:spPr>
          <a:xfrm flipH="1">
            <a:off x="4087623" y="3333988"/>
            <a:ext cx="9508" cy="1984876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4085233" y="5499574"/>
            <a:ext cx="7144" cy="2615726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3538934" y="2942624"/>
            <a:ext cx="1119600" cy="1119600"/>
            <a:chOff x="0" y="0"/>
            <a:chExt cx="6350000" cy="6350000"/>
          </a:xfrm>
          <a:solidFill>
            <a:srgbClr val="0074FF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9524924" y="2997587"/>
            <a:ext cx="1119600" cy="1119600"/>
            <a:chOff x="0" y="0"/>
            <a:chExt cx="6350000" cy="6350000"/>
          </a:xfrm>
          <a:solidFill>
            <a:srgbClr val="0074FF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3527823" y="7910100"/>
            <a:ext cx="1119600" cy="1119600"/>
            <a:chOff x="0" y="0"/>
            <a:chExt cx="6350000" cy="6350000"/>
          </a:xfrm>
          <a:solidFill>
            <a:srgbClr val="0074FF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3538934" y="4610100"/>
            <a:ext cx="1119600" cy="1119600"/>
            <a:chOff x="0" y="0"/>
            <a:chExt cx="6350000" cy="6350000"/>
          </a:xfrm>
          <a:solidFill>
            <a:srgbClr val="0074FF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22"/>
          <p:cNvSpPr txBox="1"/>
          <p:nvPr/>
        </p:nvSpPr>
        <p:spPr>
          <a:xfrm>
            <a:off x="3704292" y="3406591"/>
            <a:ext cx="7548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Classic Bold"/>
              </a:rPr>
              <a:t>01</a:t>
            </a:r>
            <a:endParaRPr lang="en-US" sz="2263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27319" y="3467816"/>
            <a:ext cx="686231" cy="3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30219" y="8378552"/>
            <a:ext cx="686231" cy="3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6257" y="5070895"/>
            <a:ext cx="7548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Classic Bold"/>
              </a:rPr>
              <a:t>02</a:t>
            </a:r>
            <a:endParaRPr lang="en-US" sz="2263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47752" y="3314240"/>
            <a:ext cx="2401618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D0D50"/>
                </a:solidFill>
                <a:ea typeface="TDTD평고딕"/>
              </a:rPr>
              <a:t>조원 </a:t>
            </a:r>
            <a:r>
              <a:rPr lang="en-US" sz="3600" dirty="0" err="1">
                <a:solidFill>
                  <a:srgbClr val="0D0D50"/>
                </a:solidFill>
                <a:ea typeface="TDTD평고딕"/>
              </a:rPr>
              <a:t>소개</a:t>
            </a:r>
            <a:endParaRPr lang="en-US" sz="3600" dirty="0">
              <a:solidFill>
                <a:srgbClr val="0D0D50"/>
              </a:solidFill>
              <a:ea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197180" y="3339378"/>
            <a:ext cx="269047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D0D50"/>
                </a:solidFill>
                <a:ea typeface="TDTD평고딕"/>
              </a:rPr>
              <a:t>서비스 구현</a:t>
            </a:r>
            <a:endParaRPr lang="en-US" sz="3600" dirty="0">
              <a:solidFill>
                <a:srgbClr val="0D0D50"/>
              </a:solidFill>
              <a:ea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047752" y="8243876"/>
            <a:ext cx="2401618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D0D50"/>
                </a:solidFill>
                <a:ea typeface="TDTD평고딕"/>
              </a:rPr>
              <a:t>개발 환경</a:t>
            </a:r>
            <a:endParaRPr lang="en-US" sz="3600" dirty="0">
              <a:solidFill>
                <a:srgbClr val="0D0D50"/>
              </a:solidFill>
              <a:ea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47752" y="4961086"/>
            <a:ext cx="297064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D0D50"/>
                </a:solidFill>
                <a:ea typeface="TDTD평고딕"/>
              </a:rPr>
              <a:t>프로젝트 개요</a:t>
            </a:r>
            <a:endParaRPr lang="en-US" sz="3600" dirty="0">
              <a:solidFill>
                <a:srgbClr val="0D0D50"/>
              </a:solidFill>
              <a:ea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92933" y="3848100"/>
            <a:ext cx="4270847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서비스 소개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요구사항 </a:t>
            </a:r>
            <a:r>
              <a:rPr lang="ko-KR" altLang="en-US" sz="2400" dirty="0" err="1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추적표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ERD Diagram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프로그램 목록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기대 효과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343400" y="1482445"/>
            <a:ext cx="3145216" cy="445571"/>
          </a:xfrm>
          <a:prstGeom prst="rect">
            <a:avLst/>
          </a:prstGeom>
          <a:solidFill>
            <a:srgbClr val="FFFAED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12127D"/>
                </a:solidFill>
                <a:ea typeface="TDTD평고딕"/>
              </a:rPr>
              <a:t>목차</a:t>
            </a:r>
            <a:endParaRPr lang="en-US" sz="4800" dirty="0">
              <a:solidFill>
                <a:srgbClr val="12127D"/>
              </a:solidFill>
              <a:ea typeface="TDTD평고딕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5454660" y="5469780"/>
            <a:ext cx="2774940" cy="2161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기획 배경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요구사항 정의서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목표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일정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8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251625E3-A6D0-48AE-9AE4-1AA11FFDCF95}"/>
              </a:ext>
            </a:extLst>
          </p:cNvPr>
          <p:cNvSpPr/>
          <p:nvPr/>
        </p:nvSpPr>
        <p:spPr>
          <a:xfrm flipH="1">
            <a:off x="10070436" y="3924300"/>
            <a:ext cx="7144" cy="382968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78624FA9-9C3E-4664-9E90-5FE8E576802D}"/>
              </a:ext>
            </a:extLst>
          </p:cNvPr>
          <p:cNvGrpSpPr/>
          <p:nvPr/>
        </p:nvGrpSpPr>
        <p:grpSpPr>
          <a:xfrm>
            <a:off x="9517780" y="6819760"/>
            <a:ext cx="1119600" cy="1119600"/>
            <a:chOff x="0" y="0"/>
            <a:chExt cx="6350000" cy="6350000"/>
          </a:xfrm>
          <a:solidFill>
            <a:srgbClr val="0074FF"/>
          </a:solidFill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CD46E3E-6D6C-4185-9C10-8D6C372DF40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E77F78DE-B874-4CE5-B526-C1DB27B4D9E7}"/>
              </a:ext>
            </a:extLst>
          </p:cNvPr>
          <p:cNvSpPr txBox="1"/>
          <p:nvPr/>
        </p:nvSpPr>
        <p:spPr>
          <a:xfrm>
            <a:off x="9727320" y="7259395"/>
            <a:ext cx="686231" cy="3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Montserrat Classic Bold"/>
              </a:rPr>
              <a:t>05</a:t>
            </a: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0F8A6291-E15B-4838-98FE-F25ACB84F883}"/>
              </a:ext>
            </a:extLst>
          </p:cNvPr>
          <p:cNvSpPr txBox="1"/>
          <p:nvPr/>
        </p:nvSpPr>
        <p:spPr>
          <a:xfrm>
            <a:off x="11197180" y="7155824"/>
            <a:ext cx="286148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D0D50"/>
                </a:solidFill>
                <a:ea typeface="TDTD평고딕"/>
              </a:rPr>
              <a:t>시연 및 기타 </a:t>
            </a:r>
            <a:endParaRPr lang="en-US" sz="3600" dirty="0">
              <a:solidFill>
                <a:srgbClr val="0D0D50"/>
              </a:solidFill>
              <a:ea typeface="TDTD평고딕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F2E02995-4317-4D23-8F33-A710AEBB1A9B}"/>
              </a:ext>
            </a:extLst>
          </p:cNvPr>
          <p:cNvSpPr txBox="1"/>
          <p:nvPr/>
        </p:nvSpPr>
        <p:spPr>
          <a:xfrm>
            <a:off x="11492933" y="7697264"/>
            <a:ext cx="3200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Killing</a:t>
            </a: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en-US" altLang="ko-KR" sz="2400" dirty="0" smtClean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point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 err="1" smtClean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화면정의서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시연</a:t>
            </a:r>
            <a:endParaRPr lang="en-US" altLang="ko-KR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rPr>
              <a:t>개선 사항</a:t>
            </a:r>
            <a:endParaRPr lang="en-US" sz="2400" dirty="0">
              <a:solidFill>
                <a:srgbClr val="0D0D50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1790700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2921586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071431"/>
            <a:ext cx="233372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5371FF"/>
                </a:solidFill>
                <a:ea typeface="TDTD평고딕"/>
              </a:rPr>
              <a:t>조원 </a:t>
            </a:r>
            <a:r>
              <a:rPr lang="en-US" sz="2200" dirty="0" err="1" smtClean="0">
                <a:solidFill>
                  <a:srgbClr val="5371FF"/>
                </a:solidFill>
                <a:ea typeface="TDTD평고딕"/>
              </a:rPr>
              <a:t>소개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398" y="3217811"/>
            <a:ext cx="233372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프로젝트</a:t>
            </a:r>
            <a:r>
              <a:rPr lang="ko-KR" altLang="en-US" sz="2400" dirty="0">
                <a:solidFill>
                  <a:srgbClr val="FFFFFF"/>
                </a:solidFill>
                <a:ea typeface="TDTD평고딕"/>
              </a:rPr>
              <a:t> 개요</a:t>
            </a:r>
            <a:endParaRPr lang="en-US" sz="24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09043" y="4052473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118947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42398" y="434242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21260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</a:t>
            </a:r>
          </a:p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PRESENTATION 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ea typeface="TDTD평고딕"/>
              </a:rPr>
              <a:t>조원 </a:t>
            </a:r>
            <a:r>
              <a:rPr lang="en-US" sz="3999" dirty="0" err="1">
                <a:solidFill>
                  <a:srgbClr val="12127D"/>
                </a:solidFill>
                <a:ea typeface="TDTD평고딕"/>
              </a:rPr>
              <a:t>소개</a:t>
            </a:r>
            <a:endParaRPr lang="en-US" sz="3999" dirty="0">
              <a:solidFill>
                <a:srgbClr val="12127D"/>
              </a:solidFill>
              <a:ea typeface="TDTD평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585" l="9877" r="89712">
                        <a14:foregroundMark x1="71605" y1="25604" x2="71605" y2="25604"/>
                        <a14:foregroundMark x1="63374" y1="14976" x2="63374" y2="14976"/>
                        <a14:foregroundMark x1="68313" y1="26087" x2="68313" y2="26087"/>
                        <a14:foregroundMark x1="26337" y1="40580" x2="26337" y2="40580"/>
                        <a14:foregroundMark x1="28395" y1="29469" x2="27572" y2="40097"/>
                        <a14:foregroundMark x1="71193" y1="20290" x2="70782" y2="30435"/>
                        <a14:foregroundMark x1="74897" y1="24638" x2="76955" y2="31401"/>
                        <a14:foregroundMark x1="78189" y1="28019" x2="79012" y2="31401"/>
                        <a14:foregroundMark x1="70782" y1="87440" x2="70782" y2="88889"/>
                        <a14:foregroundMark x1="46914" y1="85990" x2="46914" y2="85990"/>
                        <a14:foregroundMark x1="49794" y1="72464" x2="49794" y2="77295"/>
                        <a14:foregroundMark x1="48971" y1="78261" x2="49383" y2="81159"/>
                        <a14:foregroundMark x1="49383" y1="85024" x2="48560" y2="87440"/>
                        <a14:foregroundMark x1="42798" y1="84058" x2="41152" y2="86473"/>
                        <a14:foregroundMark x1="71193" y1="85990" x2="72428" y2="88406"/>
                        <a14:foregroundMark x1="74486" y1="85024" x2="75720" y2="87440"/>
                        <a14:foregroundMark x1="79012" y1="88406" x2="79012" y2="89855"/>
                        <a14:foregroundMark x1="79835" y1="87923" x2="79835" y2="88889"/>
                        <a14:foregroundMark x1="78189" y1="34783" x2="78601" y2="37198"/>
                        <a14:foregroundMark x1="62963" y1="74396" x2="62963" y2="74396"/>
                        <a14:backgroundMark x1="55144" y1="28502" x2="55144" y2="28502"/>
                        <a14:backgroundMark x1="79012" y1="77295" x2="80247" y2="77778"/>
                        <a14:backgroundMark x1="74486" y1="75362" x2="76132" y2="76812"/>
                        <a14:backgroundMark x1="67078" y1="65700" x2="67901" y2="67633"/>
                        <a14:backgroundMark x1="67490" y1="59420" x2="68724" y2="62319"/>
                        <a14:backgroundMark x1="60082" y1="92754" x2="59259" y2="96618"/>
                        <a14:backgroundMark x1="46914" y1="44928" x2="46914" y2="47826"/>
                        <a14:backgroundMark x1="54321" y1="27053" x2="54321" y2="29952"/>
                        <a14:backgroundMark x1="53086" y1="32367" x2="52675" y2="35266"/>
                        <a14:backgroundMark x1="50617" y1="17391" x2="50206" y2="17391"/>
                        <a14:backgroundMark x1="45679" y1="73430" x2="45267" y2="75845"/>
                        <a14:backgroundMark x1="45267" y1="77295" x2="45267" y2="78744"/>
                        <a14:backgroundMark x1="46091" y1="74396" x2="45679" y2="75845"/>
                        <a14:backgroundMark x1="81481" y1="29952" x2="82305" y2="32367"/>
                        <a14:backgroundMark x1="69547" y1="72464" x2="70370" y2="73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27" y="3231098"/>
            <a:ext cx="2962724" cy="252380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55" l="9735" r="89381">
                        <a14:foregroundMark x1="59735" y1="42152" x2="59735" y2="42152"/>
                        <a14:foregroundMark x1="65929" y1="40359" x2="65929" y2="40359"/>
                        <a14:foregroundMark x1="65487" y1="45740" x2="65487" y2="45740"/>
                        <a14:foregroundMark x1="59292" y1="88341" x2="59292" y2="88341"/>
                        <a14:foregroundMark x1="29646" y1="84305" x2="29646" y2="84305"/>
                        <a14:foregroundMark x1="30973" y1="92377" x2="30973" y2="92377"/>
                        <a14:foregroundMark x1="46460" y1="42152" x2="46460" y2="42152"/>
                        <a14:foregroundMark x1="58850" y1="37220" x2="58850" y2="37220"/>
                        <a14:foregroundMark x1="55310" y1="33184" x2="55310" y2="33184"/>
                        <a14:foregroundMark x1="49558" y1="25561" x2="49558" y2="25561"/>
                        <a14:foregroundMark x1="40708" y1="39910" x2="40708" y2="39910"/>
                        <a14:foregroundMark x1="61504" y1="46188" x2="61504" y2="46188"/>
                        <a14:foregroundMark x1="67257" y1="44843" x2="67257" y2="44843"/>
                        <a14:foregroundMark x1="59735" y1="95067" x2="59735" y2="95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69" y="3109416"/>
            <a:ext cx="2567795" cy="253370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4103" l="8111" r="88111">
                        <a14:foregroundMark x1="34333" y1="10769" x2="32111" y2="24744"/>
                        <a14:foregroundMark x1="36000" y1="15769" x2="36000" y2="15769"/>
                        <a14:foregroundMark x1="34556" y1="23077" x2="34556" y2="23974"/>
                        <a14:foregroundMark x1="37889" y1="14487" x2="34889" y2="24615"/>
                        <a14:foregroundMark x1="40778" y1="15897" x2="37222" y2="23205"/>
                        <a14:foregroundMark x1="43889" y1="5000" x2="44111" y2="8590"/>
                        <a14:foregroundMark x1="45778" y1="86667" x2="45778" y2="86667"/>
                        <a14:foregroundMark x1="48889" y1="82949" x2="48444" y2="85513"/>
                        <a14:foregroundMark x1="58000" y1="89359" x2="62667" y2="88974"/>
                        <a14:foregroundMark x1="54111" y1="86410" x2="54444" y2="88205"/>
                        <a14:foregroundMark x1="53778" y1="84103" x2="54111" y2="85641"/>
                        <a14:foregroundMark x1="53556" y1="82436" x2="53778" y2="84487"/>
                        <a14:foregroundMark x1="33556" y1="17564" x2="33556" y2="17564"/>
                        <a14:backgroundMark x1="31889" y1="14744" x2="31556" y2="18462"/>
                        <a14:backgroundMark x1="33889" y1="10897" x2="33778" y2="12436"/>
                        <a14:backgroundMark x1="32111" y1="16923" x2="31111" y2="22308"/>
                        <a14:backgroundMark x1="32000" y1="19231" x2="31667" y2="23590"/>
                        <a14:backgroundMark x1="31889" y1="21154" x2="31889" y2="24103"/>
                        <a14:backgroundMark x1="52778" y1="82051" x2="52889" y2="87436"/>
                        <a14:backgroundMark x1="46111" y1="88718" x2="45333" y2="90128"/>
                        <a14:backgroundMark x1="52333" y1="57051" x2="52778" y2="60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359" y="3433016"/>
            <a:ext cx="2755502" cy="23881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0000">
                        <a14:backgroundMark x1="55889" y1="2283" x2="55889" y2="2283"/>
                        <a14:backgroundMark x1="58111" y1="7154" x2="58111" y2="7154"/>
                        <a14:backgroundMark x1="58111" y1="16286" x2="58111" y2="16286"/>
                        <a14:backgroundMark x1="58333" y1="17808" x2="58333" y2="18569"/>
                        <a14:backgroundMark x1="59222" y1="80670" x2="59222" y2="80670"/>
                        <a14:backgroundMark x1="58000" y1="75647" x2="58000" y2="75647"/>
                        <a14:backgroundMark x1="48222" y1="89346" x2="48222" y2="89346"/>
                        <a14:backgroundMark x1="67778" y1="87367" x2="67778" y2="87367"/>
                        <a14:backgroundMark x1="65667" y1="87519" x2="65667" y2="87519"/>
                        <a14:backgroundMark x1="54444" y1="1370" x2="54444" y2="1370"/>
                        <a14:backgroundMark x1="47667" y1="913" x2="47667" y2="913"/>
                        <a14:backgroundMark x1="37444" y1="13851" x2="37444" y2="13851"/>
                        <a14:backgroundMark x1="39333" y1="10807" x2="39333" y2="10807"/>
                        <a14:backgroundMark x1="41222" y1="9437" x2="41222" y2="9437"/>
                        <a14:backgroundMark x1="38889" y1="12481" x2="38889" y2="12481"/>
                        <a14:backgroundMark x1="59333" y1="81887" x2="59333" y2="81887"/>
                        <a14:backgroundMark x1="61000" y1="85540" x2="61000" y2="85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14" y="3291167"/>
            <a:ext cx="3191767" cy="23299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78649" y1="14641" x2="78649" y2="14641"/>
                        <a14:foregroundMark x1="69459" y1="5801" x2="77297" y2="22099"/>
                        <a14:foregroundMark x1="80000" y1="11326" x2="85135" y2="26796"/>
                        <a14:foregroundMark x1="59730" y1="72099" x2="63514" y2="74862"/>
                        <a14:foregroundMark x1="62973" y1="66851" x2="65946" y2="71271"/>
                        <a14:foregroundMark x1="54324" y1="67127" x2="54865" y2="72928"/>
                        <a14:foregroundMark x1="55405" y1="78177" x2="57838" y2="84807"/>
                        <a14:foregroundMark x1="73784" y1="80110" x2="75405" y2="84530"/>
                        <a14:foregroundMark x1="87297" y1="87845" x2="88919" y2="91436"/>
                        <a14:foregroundMark x1="87027" y1="88122" x2="87027" y2="91989"/>
                        <a14:foregroundMark x1="91892" y1="88122" x2="92973" y2="90055"/>
                        <a14:foregroundMark x1="82703" y1="87017" x2="83514" y2="88950"/>
                        <a14:foregroundMark x1="45135" y1="91160" x2="54595" y2="91713"/>
                        <a14:foregroundMark x1="59189" y1="30387" x2="59189" y2="31768"/>
                        <a14:foregroundMark x1="16216" y1="16851" x2="15135" y2="17127"/>
                        <a14:foregroundMark x1="11081" y1="20166" x2="8378" y2="20442"/>
                        <a14:foregroundMark x1="7568" y1="20442" x2="3784" y2="22652"/>
                        <a14:foregroundMark x1="79730" y1="27901" x2="80811" y2="33149"/>
                        <a14:foregroundMark x1="77838" y1="82597" x2="80270" y2="86464"/>
                        <a14:foregroundMark x1="84865" y1="90608" x2="86757" y2="93370"/>
                        <a14:foregroundMark x1="68919" y1="78453" x2="68919" y2="78453"/>
                        <a14:foregroundMark x1="91351" y1="93094" x2="91351" y2="93094"/>
                        <a14:foregroundMark x1="80000" y1="92541" x2="80000" y2="92541"/>
                        <a14:backgroundMark x1="79459" y1="1934" x2="79459" y2="1934"/>
                        <a14:backgroundMark x1="86216" y1="79006" x2="86216" y2="79006"/>
                        <a14:backgroundMark x1="67027" y1="84254" x2="67027" y2="84254"/>
                        <a14:backgroundMark x1="62703" y1="79558" x2="62703" y2="79558"/>
                        <a14:backgroundMark x1="65135" y1="81215" x2="65135" y2="81215"/>
                        <a14:backgroundMark x1="49459" y1="78177" x2="50541" y2="79834"/>
                        <a14:backgroundMark x1="44865" y1="83149" x2="50270" y2="83978"/>
                        <a14:backgroundMark x1="42432" y1="83978" x2="44324" y2="83149"/>
                        <a14:backgroundMark x1="92432" y1="15470" x2="92973" y2="28729"/>
                        <a14:backgroundMark x1="62973" y1="1934" x2="78649" y2="276"/>
                        <a14:backgroundMark x1="67568" y1="82873" x2="82432" y2="97790"/>
                        <a14:backgroundMark x1="98108" y1="79558" x2="98919" y2="85359"/>
                        <a14:backgroundMark x1="59189" y1="77072" x2="60811" y2="79834"/>
                        <a14:backgroundMark x1="72162" y1="70994" x2="72973" y2="72652"/>
                        <a14:backgroundMark x1="17838" y1="12983" x2="17838" y2="12983"/>
                        <a14:backgroundMark x1="99459" y1="88398" x2="99459" y2="88398"/>
                        <a14:backgroundMark x1="96216" y1="83425" x2="96216" y2="83425"/>
                        <a14:backgroundMark x1="80000" y1="80387" x2="80000" y2="80387"/>
                        <a14:backgroundMark x1="76216" y1="79558" x2="76216" y2="79558"/>
                        <a14:backgroundMark x1="72703" y1="75414" x2="72703" y2="75414"/>
                        <a14:backgroundMark x1="92432" y1="98895" x2="92432" y2="98895"/>
                        <a14:backgroundMark x1="96757" y1="94475" x2="96757" y2="94475"/>
                        <a14:backgroundMark x1="68378" y1="92541" x2="68378" y2="92541"/>
                        <a14:backgroundMark x1="37568" y1="87845" x2="37568" y2="87845"/>
                        <a14:backgroundMark x1="64595" y1="87845" x2="64595" y2="87845"/>
                        <a14:backgroundMark x1="63784" y1="87845" x2="63784" y2="87845"/>
                        <a14:backgroundMark x1="88919" y1="40331" x2="88919" y2="40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86" y="3425501"/>
            <a:ext cx="2050606" cy="2217624"/>
          </a:xfrm>
          <a:prstGeom prst="rect">
            <a:avLst/>
          </a:prstGeom>
        </p:spPr>
      </p:pic>
      <p:sp>
        <p:nvSpPr>
          <p:cNvPr id="41" name="TextBox 11"/>
          <p:cNvSpPr txBox="1"/>
          <p:nvPr/>
        </p:nvSpPr>
        <p:spPr>
          <a:xfrm>
            <a:off x="4901076" y="5782288"/>
            <a:ext cx="1210784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56"/>
              </a:lnSpc>
            </a:pP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 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강건희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en-US" altLang="ko-KR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		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김태영 </a:t>
            </a:r>
            <a:r>
              <a:rPr lang="en-US" altLang="ko-KR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		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김수호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en-US" altLang="ko-KR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		</a:t>
            </a:r>
            <a:r>
              <a:rPr lang="ko-KR" altLang="en-US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박정현 </a:t>
            </a:r>
            <a:r>
              <a:rPr lang="en-US" altLang="ko-KR" sz="2400" spc="192" dirty="0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		</a:t>
            </a:r>
            <a:r>
              <a:rPr lang="ko-KR" altLang="en-US" sz="2400" spc="192" dirty="0" err="1">
                <a:solidFill>
                  <a:schemeClr val="bg2">
                    <a:lumMod val="2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윤여록</a:t>
            </a:r>
            <a:endParaRPr lang="en-US" sz="2400" spc="192" dirty="0">
              <a:solidFill>
                <a:schemeClr val="bg2">
                  <a:lumMod val="25000"/>
                </a:schemeClr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31129" y="6346078"/>
            <a:ext cx="198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ALL ROUNDER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57659" y="6346078"/>
            <a:ext cx="198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BE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DB</a:t>
            </a:r>
            <a:endParaRPr lang="ko-KR" altLang="en-US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94060" y="6348274"/>
            <a:ext cx="198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FE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DB</a:t>
            </a:r>
            <a:endParaRPr lang="ko-KR" altLang="en-US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49960" y="6272074"/>
            <a:ext cx="198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FE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BE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DB</a:t>
            </a:r>
            <a:endParaRPr lang="ko-KR" altLang="en-US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390768" y="6284774"/>
            <a:ext cx="1982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PM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FE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BE</a:t>
            </a:r>
          </a:p>
          <a:p>
            <a:pPr algn="ctr"/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DB</a:t>
            </a:r>
          </a:p>
          <a:p>
            <a:pPr algn="ctr"/>
            <a:endParaRPr lang="en-US" altLang="ko-KR" dirty="0"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endParaRPr lang="ko-KR" altLang="en-US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55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B25182F3-88F7-4E90-8214-DE3D6890604B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FA46FCBC-1078-4680-A524-7726508EB762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E87414F6-F67F-4A54-A23F-9C8B4415D2D3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8" name="TextBox 26">
            <a:extLst>
              <a:ext uri="{FF2B5EF4-FFF2-40B4-BE49-F238E27FC236}">
                <a16:creationId xmlns:a16="http://schemas.microsoft.com/office/drawing/2014/main" id="{25005988-58C5-4EED-840E-4E3B33466561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 smtClean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809043" y="1798609"/>
            <a:ext cx="3257588" cy="830291"/>
            <a:chOff x="0" y="0"/>
            <a:chExt cx="857965" cy="218677"/>
          </a:xfrm>
        </p:grpSpPr>
        <p:sp>
          <p:nvSpPr>
            <p:cNvPr id="4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13"/>
          <p:cNvSpPr txBox="1"/>
          <p:nvPr/>
        </p:nvSpPr>
        <p:spPr>
          <a:xfrm>
            <a:off x="1242398" y="2081771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조원 소개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2" name="Group 6"/>
          <p:cNvGrpSpPr/>
          <p:nvPr/>
        </p:nvGrpSpPr>
        <p:grpSpPr>
          <a:xfrm>
            <a:off x="809043" y="2941609"/>
            <a:ext cx="3257588" cy="830291"/>
            <a:chOff x="0" y="0"/>
            <a:chExt cx="857965" cy="218677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12"/>
          <p:cNvSpPr txBox="1"/>
          <p:nvPr/>
        </p:nvSpPr>
        <p:spPr>
          <a:xfrm>
            <a:off x="1242398" y="3213880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프로젝트 개요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6" name="Group 23"/>
          <p:cNvGrpSpPr/>
          <p:nvPr/>
        </p:nvGrpSpPr>
        <p:grpSpPr>
          <a:xfrm>
            <a:off x="3269834" y="3269856"/>
            <a:ext cx="173797" cy="173797"/>
            <a:chOff x="0" y="0"/>
            <a:chExt cx="6350000" cy="6350000"/>
          </a:xfrm>
        </p:grpSpPr>
        <p:sp>
          <p:nvSpPr>
            <p:cNvPr id="6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8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1.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기획 배경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rcRect b="69713"/>
          <a:stretch/>
        </p:blipFill>
        <p:spPr>
          <a:xfrm>
            <a:off x="5902064" y="1527053"/>
            <a:ext cx="10134600" cy="1787647"/>
          </a:xfrm>
          <a:prstGeom prst="rect">
            <a:avLst/>
          </a:prstGeom>
        </p:spPr>
      </p:pic>
      <p:grpSp>
        <p:nvGrpSpPr>
          <p:cNvPr id="71" name="Group 14"/>
          <p:cNvGrpSpPr/>
          <p:nvPr/>
        </p:nvGrpSpPr>
        <p:grpSpPr>
          <a:xfrm>
            <a:off x="809043" y="4052473"/>
            <a:ext cx="3257588" cy="830291"/>
            <a:chOff x="0" y="0"/>
            <a:chExt cx="857965" cy="218677"/>
          </a:xfrm>
        </p:grpSpPr>
        <p:sp>
          <p:nvSpPr>
            <p:cNvPr id="72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3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75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6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1242398" y="434242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78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9961431" y="3746500"/>
            <a:ext cx="2015863" cy="1701413"/>
          </a:xfrm>
          <a:prstGeom prst="downArrow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rgbClr val="0074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689193" y="4451676"/>
            <a:ext cx="8560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환경부 </a:t>
            </a:r>
            <a:r>
              <a:rPr lang="en-US" altLang="ko-KR" sz="3200" dirty="0">
                <a:latin typeface="TDTD평고딕" panose="020B0600000101010101" charset="-127"/>
                <a:ea typeface="TDTD평고딕" panose="020B0600000101010101" charset="-127"/>
              </a:rPr>
              <a:t>300</a:t>
            </a:r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억 예산 배정 및 준비중인 사업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092" y="3137631"/>
            <a:ext cx="11774543" cy="7049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00666" y="5549325"/>
            <a:ext cx="8735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TDTD평고딕" panose="020B0600000101010101" charset="-127"/>
                <a:ea typeface="TDTD평고딕" panose="020B0600000101010101" charset="-127"/>
              </a:rPr>
              <a:t>23</a:t>
            </a:r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년도 </a:t>
            </a:r>
            <a:r>
              <a:rPr lang="en-US" altLang="ko-KR" sz="3200" dirty="0">
                <a:latin typeface="TDTD평고딕" panose="020B0600000101010101" charset="-127"/>
                <a:ea typeface="TDTD평고딕" panose="020B0600000101010101" charset="-127"/>
              </a:rPr>
              <a:t>11</a:t>
            </a:r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월 서울 일부 지역 시범 운행</a:t>
            </a:r>
            <a:endParaRPr lang="en-US" altLang="ko-KR" sz="3200" dirty="0"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endParaRPr lang="en-US" altLang="ko-KR" sz="3200" dirty="0"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en-US" altLang="ko-KR" sz="4000" dirty="0">
                <a:latin typeface="TDTD평고딕" panose="020B0600000101010101" charset="-127"/>
                <a:ea typeface="TDTD평고딕" panose="020B0600000101010101" charset="-127"/>
              </a:rPr>
              <a:t>BUT?!</a:t>
            </a:r>
          </a:p>
          <a:p>
            <a:pPr algn="ctr"/>
            <a:endParaRPr lang="en-US" altLang="ko-KR" sz="3200" dirty="0">
              <a:latin typeface="TDTD평고딕" panose="020B0600000101010101" charset="-127"/>
              <a:ea typeface="TDTD평고딕" panose="020B0600000101010101" charset="-127"/>
            </a:endParaRPr>
          </a:p>
          <a:p>
            <a:pPr algn="ctr"/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해당 사업에 관한 웹</a:t>
            </a:r>
            <a:r>
              <a:rPr lang="en-US" altLang="ko-KR" sz="3200" dirty="0">
                <a:latin typeface="TDTD평고딕" panose="020B0600000101010101" charset="-127"/>
                <a:ea typeface="TDTD평고딕" panose="020B0600000101010101" charset="-127"/>
              </a:rPr>
              <a:t>/</a:t>
            </a:r>
            <a:r>
              <a:rPr lang="ko-KR" altLang="en-US" sz="3200" dirty="0">
                <a:latin typeface="TDTD평고딕" panose="020B0600000101010101" charset="-127"/>
                <a:ea typeface="TDTD평고딕" panose="020B0600000101010101" charset="-127"/>
              </a:rPr>
              <a:t>앱 어플리케이션 </a:t>
            </a:r>
            <a:r>
              <a:rPr lang="ko-KR" altLang="en-US" sz="3200" dirty="0" err="1">
                <a:latin typeface="TDTD평고딕" panose="020B0600000101010101" charset="-127"/>
                <a:ea typeface="TDTD평고딕" panose="020B0600000101010101" charset="-127"/>
              </a:rPr>
              <a:t>미구축</a:t>
            </a:r>
            <a:endParaRPr lang="ko-KR" altLang="en-US" sz="3200" dirty="0"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6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15AD127E-5D93-409A-B5DB-38A8D0A373E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4B57E97-22FB-42FE-94ED-A9666B7F8513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BFB56FB-1AB2-47CD-8977-AD58E5A9DA9B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8" name="TextBox 26">
            <a:extLst>
              <a:ext uri="{FF2B5EF4-FFF2-40B4-BE49-F238E27FC236}">
                <a16:creationId xmlns:a16="http://schemas.microsoft.com/office/drawing/2014/main" id="{CA3F71B5-958D-435D-8515-09EF608D2105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21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809043" y="1798609"/>
            <a:ext cx="3257588" cy="830291"/>
            <a:chOff x="0" y="0"/>
            <a:chExt cx="857965" cy="218677"/>
          </a:xfrm>
        </p:grpSpPr>
        <p:sp>
          <p:nvSpPr>
            <p:cNvPr id="4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13"/>
          <p:cNvSpPr txBox="1"/>
          <p:nvPr/>
        </p:nvSpPr>
        <p:spPr>
          <a:xfrm>
            <a:off x="1242398" y="2081771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조원 소개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2" name="Group 6"/>
          <p:cNvGrpSpPr/>
          <p:nvPr/>
        </p:nvGrpSpPr>
        <p:grpSpPr>
          <a:xfrm>
            <a:off x="809043" y="2941609"/>
            <a:ext cx="3257588" cy="830291"/>
            <a:chOff x="0" y="0"/>
            <a:chExt cx="857965" cy="218677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12"/>
          <p:cNvSpPr txBox="1"/>
          <p:nvPr/>
        </p:nvSpPr>
        <p:spPr>
          <a:xfrm>
            <a:off x="1242398" y="3213880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프로젝트 개요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6" name="Group 23"/>
          <p:cNvGrpSpPr/>
          <p:nvPr/>
        </p:nvGrpSpPr>
        <p:grpSpPr>
          <a:xfrm>
            <a:off x="3269834" y="3269856"/>
            <a:ext cx="173797" cy="173797"/>
            <a:chOff x="0" y="0"/>
            <a:chExt cx="6350000" cy="6350000"/>
          </a:xfrm>
        </p:grpSpPr>
        <p:sp>
          <p:nvSpPr>
            <p:cNvPr id="6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8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2.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요구사항 정의서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71" name="Group 14"/>
          <p:cNvGrpSpPr/>
          <p:nvPr/>
        </p:nvGrpSpPr>
        <p:grpSpPr>
          <a:xfrm>
            <a:off x="809043" y="4052473"/>
            <a:ext cx="3257588" cy="830291"/>
            <a:chOff x="0" y="0"/>
            <a:chExt cx="857965" cy="218677"/>
          </a:xfrm>
        </p:grpSpPr>
        <p:sp>
          <p:nvSpPr>
            <p:cNvPr id="72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3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75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6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1242398" y="434242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78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36" name="TextBox 32"/>
          <p:cNvSpPr txBox="1"/>
          <p:nvPr/>
        </p:nvSpPr>
        <p:spPr>
          <a:xfrm>
            <a:off x="6858000" y="4849936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파일로 보고 가시겠습니다</a:t>
            </a: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.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37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38" name="Group 17">
            <a:extLst>
              <a:ext uri="{FF2B5EF4-FFF2-40B4-BE49-F238E27FC236}">
                <a16:creationId xmlns:a16="http://schemas.microsoft.com/office/drawing/2014/main" id="{15408A85-EB60-4320-973A-404D16752F69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AC2A8301-4517-4287-B80D-E4F23C18FEAD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193DA631-2B06-458A-BA53-2471E3E9BC4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5" name="TextBox 26">
            <a:extLst>
              <a:ext uri="{FF2B5EF4-FFF2-40B4-BE49-F238E27FC236}">
                <a16:creationId xmlns:a16="http://schemas.microsoft.com/office/drawing/2014/main" id="{204326E6-A379-4F36-80FB-CF5A5BB66549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42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809043" y="1798609"/>
            <a:ext cx="3257588" cy="830291"/>
            <a:chOff x="0" y="0"/>
            <a:chExt cx="857965" cy="218677"/>
          </a:xfrm>
        </p:grpSpPr>
        <p:sp>
          <p:nvSpPr>
            <p:cNvPr id="4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13"/>
          <p:cNvSpPr txBox="1"/>
          <p:nvPr/>
        </p:nvSpPr>
        <p:spPr>
          <a:xfrm>
            <a:off x="1242398" y="2081771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조원 소개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2" name="Group 6"/>
          <p:cNvGrpSpPr/>
          <p:nvPr/>
        </p:nvGrpSpPr>
        <p:grpSpPr>
          <a:xfrm>
            <a:off x="809043" y="2941609"/>
            <a:ext cx="3257588" cy="830291"/>
            <a:chOff x="0" y="0"/>
            <a:chExt cx="857965" cy="218677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12"/>
          <p:cNvSpPr txBox="1"/>
          <p:nvPr/>
        </p:nvSpPr>
        <p:spPr>
          <a:xfrm>
            <a:off x="1242398" y="3213880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프로젝트 개요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6" name="Group 23"/>
          <p:cNvGrpSpPr/>
          <p:nvPr/>
        </p:nvGrpSpPr>
        <p:grpSpPr>
          <a:xfrm>
            <a:off x="3269834" y="3269856"/>
            <a:ext cx="173797" cy="173797"/>
            <a:chOff x="0" y="0"/>
            <a:chExt cx="6350000" cy="6350000"/>
          </a:xfrm>
        </p:grpSpPr>
        <p:sp>
          <p:nvSpPr>
            <p:cNvPr id="6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8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3.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목표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71" name="Group 14"/>
          <p:cNvGrpSpPr/>
          <p:nvPr/>
        </p:nvGrpSpPr>
        <p:grpSpPr>
          <a:xfrm>
            <a:off x="809043" y="4052473"/>
            <a:ext cx="3257588" cy="830291"/>
            <a:chOff x="0" y="0"/>
            <a:chExt cx="857965" cy="218677"/>
          </a:xfrm>
        </p:grpSpPr>
        <p:sp>
          <p:nvSpPr>
            <p:cNvPr id="72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3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75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6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1242398" y="434242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78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26" name="TextBox 32"/>
          <p:cNvSpPr txBox="1"/>
          <p:nvPr/>
        </p:nvSpPr>
        <p:spPr>
          <a:xfrm>
            <a:off x="4347971" y="2081771"/>
            <a:ext cx="13242786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chemeClr val="accent2">
                    <a:lumMod val="7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충전 불안 요소 감축 및 충전소 현황 파악을 위한</a:t>
            </a:r>
            <a:endParaRPr lang="en-US" altLang="ko-KR" sz="3999" dirty="0">
              <a:solidFill>
                <a:schemeClr val="accent2">
                  <a:lumMod val="75000"/>
                </a:schemeClr>
              </a:solidFill>
              <a:latin typeface="TDTD평고딕" panose="020B0600000101010101" charset="-127"/>
              <a:ea typeface="TDTD평고딕" panose="020B0600000101010101" charset="-127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M : Move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E : Electric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C</a:t>
            </a:r>
            <a:r>
              <a:rPr lang="ko-KR" altLang="en-US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en-US" altLang="ko-KR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: Charge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            </a:t>
            </a:r>
            <a:r>
              <a:rPr lang="en-US" altLang="ko-KR" sz="44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SYSTEM</a:t>
            </a:r>
            <a:r>
              <a:rPr lang="ko-KR" altLang="en-US" sz="6000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 </a:t>
            </a:r>
            <a:r>
              <a:rPr lang="ko-KR" altLang="en-US" sz="3999" dirty="0">
                <a:solidFill>
                  <a:schemeClr val="accent2">
                    <a:lumMod val="75000"/>
                  </a:schemeClr>
                </a:solidFill>
                <a:latin typeface="TDTD평고딕" panose="020B0600000101010101" charset="-127"/>
                <a:ea typeface="TDTD평고딕" panose="020B0600000101010101" charset="-127"/>
              </a:rPr>
              <a:t>구축</a:t>
            </a:r>
            <a:endParaRPr lang="en-US" altLang="ko-KR" sz="3999" dirty="0">
              <a:solidFill>
                <a:schemeClr val="accent2">
                  <a:lumMod val="75000"/>
                </a:schemeClr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sp>
        <p:nvSpPr>
          <p:cNvPr id="27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44" name="Group 17">
            <a:extLst>
              <a:ext uri="{FF2B5EF4-FFF2-40B4-BE49-F238E27FC236}">
                <a16:creationId xmlns:a16="http://schemas.microsoft.com/office/drawing/2014/main" id="{E17D38DC-6852-41BD-B538-8DA2E6D14528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E64DC46F-6B2A-4A46-AD9A-DFDB3C9BF5BC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0AB65DB6-D2D8-4405-AF5D-00D9674432F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26">
            <a:extLst>
              <a:ext uri="{FF2B5EF4-FFF2-40B4-BE49-F238E27FC236}">
                <a16:creationId xmlns:a16="http://schemas.microsoft.com/office/drawing/2014/main" id="{5B3A5718-1C44-4BB2-A389-74D672363482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34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809043" y="1798609"/>
            <a:ext cx="3257588" cy="830291"/>
            <a:chOff x="0" y="0"/>
            <a:chExt cx="857965" cy="218677"/>
          </a:xfrm>
        </p:grpSpPr>
        <p:sp>
          <p:nvSpPr>
            <p:cNvPr id="4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13"/>
          <p:cNvSpPr txBox="1"/>
          <p:nvPr/>
        </p:nvSpPr>
        <p:spPr>
          <a:xfrm>
            <a:off x="1242398" y="2081771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조원 소개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62" name="Group 6"/>
          <p:cNvGrpSpPr/>
          <p:nvPr/>
        </p:nvGrpSpPr>
        <p:grpSpPr>
          <a:xfrm>
            <a:off x="809043" y="2941609"/>
            <a:ext cx="3257588" cy="830291"/>
            <a:chOff x="0" y="0"/>
            <a:chExt cx="857965" cy="218677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12"/>
          <p:cNvSpPr txBox="1"/>
          <p:nvPr/>
        </p:nvSpPr>
        <p:spPr>
          <a:xfrm>
            <a:off x="1242398" y="3213880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프로젝트 개요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66" name="Group 23"/>
          <p:cNvGrpSpPr/>
          <p:nvPr/>
        </p:nvGrpSpPr>
        <p:grpSpPr>
          <a:xfrm>
            <a:off x="3269834" y="3269856"/>
            <a:ext cx="173797" cy="173797"/>
            <a:chOff x="0" y="0"/>
            <a:chExt cx="6350000" cy="6350000"/>
          </a:xfrm>
        </p:grpSpPr>
        <p:sp>
          <p:nvSpPr>
            <p:cNvPr id="6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8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4.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프로젝트 일정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71" name="Group 14"/>
          <p:cNvGrpSpPr/>
          <p:nvPr/>
        </p:nvGrpSpPr>
        <p:grpSpPr>
          <a:xfrm>
            <a:off x="809043" y="4052473"/>
            <a:ext cx="3257588" cy="830291"/>
            <a:chOff x="0" y="0"/>
            <a:chExt cx="857965" cy="218677"/>
          </a:xfrm>
        </p:grpSpPr>
        <p:sp>
          <p:nvSpPr>
            <p:cNvPr id="72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3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75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6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1242398" y="434242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78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86" y="1798609"/>
            <a:ext cx="12954563" cy="6773891"/>
          </a:xfrm>
          <a:prstGeom prst="rect">
            <a:avLst/>
          </a:prstGeom>
        </p:spPr>
      </p:pic>
      <p:sp>
        <p:nvSpPr>
          <p:cNvPr id="4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A3FB0220-9980-4F99-A137-5397D4036077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CB86D6A-5D46-4B09-A9C7-9B627618AB2D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A184F8A-3636-4C40-A80A-83D8D1792649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8" name="TextBox 26">
            <a:extLst>
              <a:ext uri="{FF2B5EF4-FFF2-40B4-BE49-F238E27FC236}">
                <a16:creationId xmlns:a16="http://schemas.microsoft.com/office/drawing/2014/main" id="{DEA7E7FD-80FC-468A-9080-4DEC6D2CD754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51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34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35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9" name="Group 9"/>
          <p:cNvGrpSpPr/>
          <p:nvPr/>
        </p:nvGrpSpPr>
        <p:grpSpPr>
          <a:xfrm>
            <a:off x="809043" y="1798609"/>
            <a:ext cx="3257588" cy="830291"/>
            <a:chOff x="0" y="0"/>
            <a:chExt cx="857965" cy="218677"/>
          </a:xfrm>
        </p:grpSpPr>
        <p:sp>
          <p:nvSpPr>
            <p:cNvPr id="4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4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13"/>
          <p:cNvSpPr txBox="1"/>
          <p:nvPr/>
        </p:nvSpPr>
        <p:spPr>
          <a:xfrm>
            <a:off x="1242398" y="2081771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조원 소개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921985" y="789849"/>
            <a:ext cx="21260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sp>
        <p:nvSpPr>
          <p:cNvPr id="68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ea typeface="TDTD평고딕"/>
              </a:rPr>
              <a:t>개발 환경</a:t>
            </a:r>
            <a:endParaRPr lang="en-US" sz="3999" dirty="0">
              <a:solidFill>
                <a:srgbClr val="12127D"/>
              </a:solidFill>
              <a:ea typeface="TDTD평고딕"/>
            </a:endParaRPr>
          </a:p>
        </p:txBody>
      </p:sp>
      <p:grpSp>
        <p:nvGrpSpPr>
          <p:cNvPr id="86" name="Group 14"/>
          <p:cNvGrpSpPr/>
          <p:nvPr/>
        </p:nvGrpSpPr>
        <p:grpSpPr>
          <a:xfrm>
            <a:off x="809043" y="2933700"/>
            <a:ext cx="3257588" cy="830291"/>
            <a:chOff x="0" y="0"/>
            <a:chExt cx="857965" cy="218677"/>
          </a:xfrm>
        </p:grpSpPr>
        <p:sp>
          <p:nvSpPr>
            <p:cNvPr id="87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8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9" name="Group 17"/>
          <p:cNvGrpSpPr/>
          <p:nvPr/>
        </p:nvGrpSpPr>
        <p:grpSpPr>
          <a:xfrm>
            <a:off x="809043" y="5183359"/>
            <a:ext cx="3257588" cy="830291"/>
            <a:chOff x="0" y="0"/>
            <a:chExt cx="857965" cy="218677"/>
          </a:xfrm>
        </p:grpSpPr>
        <p:sp>
          <p:nvSpPr>
            <p:cNvPr id="90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91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2" name="TextBox 25"/>
          <p:cNvSpPr txBox="1"/>
          <p:nvPr/>
        </p:nvSpPr>
        <p:spPr>
          <a:xfrm>
            <a:off x="1242398" y="3223654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프로젝트 개요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sp>
        <p:nvSpPr>
          <p:cNvPr id="93" name="TextBox 26"/>
          <p:cNvSpPr txBox="1"/>
          <p:nvPr/>
        </p:nvSpPr>
        <p:spPr>
          <a:xfrm>
            <a:off x="1242398" y="547331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814252" y="4058483"/>
            <a:ext cx="3257588" cy="830291"/>
            <a:chOff x="0" y="0"/>
            <a:chExt cx="857965" cy="218677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46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12"/>
          <p:cNvSpPr txBox="1"/>
          <p:nvPr/>
        </p:nvSpPr>
        <p:spPr>
          <a:xfrm>
            <a:off x="1221481" y="4343817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개발 환경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48" name="Group 23"/>
          <p:cNvGrpSpPr/>
          <p:nvPr/>
        </p:nvGrpSpPr>
        <p:grpSpPr>
          <a:xfrm>
            <a:off x="3288106" y="4386730"/>
            <a:ext cx="173797" cy="173797"/>
            <a:chOff x="0" y="0"/>
            <a:chExt cx="6350000" cy="6350000"/>
          </a:xfrm>
        </p:grpSpPr>
        <p:sp>
          <p:nvSpPr>
            <p:cNvPr id="49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그룹 4"/>
          <p:cNvGrpSpPr/>
          <p:nvPr/>
        </p:nvGrpSpPr>
        <p:grpSpPr>
          <a:xfrm>
            <a:off x="4830427" y="1535063"/>
            <a:ext cx="3492905" cy="5701298"/>
            <a:chOff x="4648200" y="5551043"/>
            <a:chExt cx="3492905" cy="401205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764" y="8001122"/>
              <a:ext cx="2496430" cy="108985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569" y="6344038"/>
              <a:ext cx="2496430" cy="1181667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4648200" y="5765790"/>
              <a:ext cx="3492905" cy="379731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080767" y="5551043"/>
              <a:ext cx="2668590" cy="427786"/>
              <a:chOff x="5193596" y="2858564"/>
              <a:chExt cx="3228994" cy="605678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42" name="Freeform 10"/>
              <p:cNvSpPr/>
              <p:nvPr/>
            </p:nvSpPr>
            <p:spPr>
              <a:xfrm>
                <a:off x="5193596" y="2858564"/>
                <a:ext cx="3228994" cy="605678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5447789" y="2923053"/>
                <a:ext cx="2656933" cy="4599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프론트엔드</a:t>
                </a:r>
                <a:endParaRPr lang="ko-KR" altLang="en-US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210246" y="1562686"/>
            <a:ext cx="3492905" cy="5686757"/>
            <a:chOff x="9144000" y="3952544"/>
            <a:chExt cx="3492905" cy="56867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293" y="7768683"/>
              <a:ext cx="2767945" cy="155172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505" y="6235700"/>
              <a:ext cx="2907138" cy="133632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8360" y="4592901"/>
              <a:ext cx="2892282" cy="1446141"/>
            </a:xfrm>
            <a:prstGeom prst="rect">
              <a:avLst/>
            </a:prstGeom>
          </p:spPr>
        </p:pic>
        <p:sp>
          <p:nvSpPr>
            <p:cNvPr id="70" name="모서리가 둥근 직사각형 69"/>
            <p:cNvSpPr/>
            <p:nvPr/>
          </p:nvSpPr>
          <p:spPr>
            <a:xfrm>
              <a:off x="9144000" y="4205467"/>
              <a:ext cx="3492905" cy="5433834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9576248" y="3952544"/>
              <a:ext cx="2668590" cy="552636"/>
              <a:chOff x="5193210" y="2804523"/>
              <a:chExt cx="3228994" cy="782449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" name="Freeform 10"/>
              <p:cNvSpPr/>
              <p:nvPr/>
            </p:nvSpPr>
            <p:spPr>
              <a:xfrm>
                <a:off x="5193210" y="2804523"/>
                <a:ext cx="3228994" cy="782449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479241" y="2870834"/>
                <a:ext cx="2656933" cy="65364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백엔드</a:t>
                </a:r>
                <a:endParaRPr lang="ko-KR" altLang="en-US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735" y="8198400"/>
            <a:ext cx="2361304" cy="11806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r="9889"/>
          <a:stretch/>
        </p:blipFill>
        <p:spPr>
          <a:xfrm>
            <a:off x="14070360" y="4356545"/>
            <a:ext cx="2766059" cy="14497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620" y="2628900"/>
            <a:ext cx="2950566" cy="1616033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13712889" y="1815609"/>
            <a:ext cx="3492905" cy="54338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14145137" y="1535054"/>
            <a:ext cx="2668590" cy="607900"/>
            <a:chOff x="5193210" y="2804523"/>
            <a:chExt cx="3228994" cy="7824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8" name="Freeform 10"/>
            <p:cNvSpPr/>
            <p:nvPr/>
          </p:nvSpPr>
          <p:spPr>
            <a:xfrm>
              <a:off x="5193210" y="2804523"/>
              <a:ext cx="3228994" cy="782449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18608" y="2869474"/>
              <a:ext cx="2656933" cy="6536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rPr>
                <a:t>데이터베이스</a:t>
              </a: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6" b="32998"/>
          <a:stretch/>
        </p:blipFill>
        <p:spPr>
          <a:xfrm>
            <a:off x="14012098" y="5989320"/>
            <a:ext cx="2926850" cy="75438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98781" y="7581900"/>
            <a:ext cx="2168819" cy="2028153"/>
            <a:chOff x="4460581" y="1366108"/>
            <a:chExt cx="2168819" cy="202815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898" y="2118389"/>
              <a:ext cx="1330402" cy="1012394"/>
            </a:xfrm>
            <a:prstGeom prst="rect">
              <a:avLst/>
            </a:prstGeom>
          </p:spPr>
        </p:pic>
        <p:sp>
          <p:nvSpPr>
            <p:cNvPr id="95" name="모서리가 둥근 직사각형 94"/>
            <p:cNvSpPr/>
            <p:nvPr/>
          </p:nvSpPr>
          <p:spPr>
            <a:xfrm>
              <a:off x="4460581" y="1643913"/>
              <a:ext cx="2168819" cy="1750348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736589" y="1366108"/>
              <a:ext cx="1656985" cy="553648"/>
              <a:chOff x="5193210" y="2656647"/>
              <a:chExt cx="3228994" cy="78388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97" name="Freeform 10"/>
              <p:cNvSpPr/>
              <p:nvPr/>
            </p:nvSpPr>
            <p:spPr>
              <a:xfrm>
                <a:off x="5193210" y="2656647"/>
                <a:ext cx="3228994" cy="783882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472479" y="2724715"/>
                <a:ext cx="2656933" cy="65364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개발툴</a:t>
                </a:r>
                <a:endParaRPr lang="en-US" altLang="ko-KR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8652260" y="7581900"/>
            <a:ext cx="4649058" cy="2028153"/>
            <a:chOff x="8990742" y="1866900"/>
            <a:chExt cx="4649058" cy="202815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32" b="23714"/>
            <a:stretch/>
          </p:blipFill>
          <p:spPr>
            <a:xfrm>
              <a:off x="9238746" y="2628937"/>
              <a:ext cx="4207513" cy="914363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8990742" y="2144705"/>
              <a:ext cx="4649058" cy="1750348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9271500" y="1866900"/>
              <a:ext cx="4087538" cy="540860"/>
              <a:chOff x="4943025" y="2697631"/>
              <a:chExt cx="3551893" cy="62033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01" name="Freeform 10"/>
              <p:cNvSpPr/>
              <p:nvPr/>
            </p:nvSpPr>
            <p:spPr>
              <a:xfrm>
                <a:off x="4943025" y="2697631"/>
                <a:ext cx="3551893" cy="620332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303260" y="2736695"/>
                <a:ext cx="2878752" cy="529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버전관리</a:t>
                </a:r>
                <a:r>
                  <a:rPr lang="ko-KR" altLang="en-US" sz="2400" dirty="0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 및 </a:t>
                </a:r>
                <a:r>
                  <a:rPr lang="ko-KR" altLang="en-US" sz="2400" dirty="0" err="1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협업도구</a:t>
                </a:r>
                <a:endParaRPr lang="en-US" altLang="ko-KR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3982703" y="7591055"/>
            <a:ext cx="3175368" cy="2013040"/>
            <a:chOff x="4460581" y="1374807"/>
            <a:chExt cx="2168819" cy="2019454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4460581" y="1643914"/>
              <a:ext cx="2168819" cy="1750347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653742" y="1374807"/>
              <a:ext cx="1822684" cy="540865"/>
              <a:chOff x="5031761" y="2668971"/>
              <a:chExt cx="3551893" cy="76578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5" name="Freeform 10"/>
              <p:cNvSpPr/>
              <p:nvPr/>
            </p:nvSpPr>
            <p:spPr>
              <a:xfrm>
                <a:off x="5031761" y="2668971"/>
                <a:ext cx="3551893" cy="765785"/>
              </a:xfrm>
              <a:custGeom>
                <a:avLst/>
                <a:gdLst/>
                <a:ahLst/>
                <a:cxnLst/>
                <a:rect l="l" t="t" r="r" b="b"/>
                <a:pathLst>
                  <a:path w="857965" h="218677">
                    <a:moveTo>
                      <a:pt x="109339" y="0"/>
                    </a:moveTo>
                    <a:lnTo>
                      <a:pt x="748627" y="0"/>
                    </a:lnTo>
                    <a:cubicBezTo>
                      <a:pt x="777625" y="0"/>
                      <a:pt x="805436" y="11520"/>
                      <a:pt x="825941" y="32025"/>
                    </a:cubicBezTo>
                    <a:cubicBezTo>
                      <a:pt x="846446" y="52530"/>
                      <a:pt x="857965" y="80340"/>
                      <a:pt x="857965" y="109339"/>
                    </a:cubicBezTo>
                    <a:lnTo>
                      <a:pt x="857965" y="109339"/>
                    </a:lnTo>
                    <a:cubicBezTo>
                      <a:pt x="857965" y="169725"/>
                      <a:pt x="809013" y="218677"/>
                      <a:pt x="748627" y="218677"/>
                    </a:cubicBezTo>
                    <a:lnTo>
                      <a:pt x="109339" y="218677"/>
                    </a:lnTo>
                    <a:cubicBezTo>
                      <a:pt x="48953" y="218677"/>
                      <a:pt x="0" y="169725"/>
                      <a:pt x="0" y="109339"/>
                    </a:cubicBezTo>
                    <a:lnTo>
                      <a:pt x="0" y="109339"/>
                    </a:lnTo>
                    <a:cubicBezTo>
                      <a:pt x="0" y="48953"/>
                      <a:pt x="48953" y="0"/>
                      <a:pt x="109339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090690" y="2685382"/>
                <a:ext cx="3434033" cy="655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12127D"/>
                    </a:solidFill>
                    <a:latin typeface="TDTD평고딕" panose="020B0600000101010101" charset="-127"/>
                    <a:ea typeface="TDTD평고딕" panose="020B0600000101010101" charset="-127"/>
                  </a:rPr>
                  <a:t>외부 라이브러리</a:t>
                </a:r>
                <a:endParaRPr lang="en-US" altLang="ko-KR" sz="2400" dirty="0">
                  <a:solidFill>
                    <a:srgbClr val="12127D"/>
                  </a:solidFill>
                  <a:latin typeface="TDTD평고딕" panose="020B0600000101010101" charset="-127"/>
                  <a:ea typeface="TDTD평고딕" panose="020B0600000101010101" charset="-127"/>
                </a:endParaRPr>
              </a:p>
            </p:txBody>
          </p:sp>
        </p:grpSp>
      </p:grpSp>
      <p:grpSp>
        <p:nvGrpSpPr>
          <p:cNvPr id="84" name="Group 17">
            <a:extLst>
              <a:ext uri="{FF2B5EF4-FFF2-40B4-BE49-F238E27FC236}">
                <a16:creationId xmlns:a16="http://schemas.microsoft.com/office/drawing/2014/main" id="{DDD72D85-FCA8-491D-8712-3BED2B70A14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3363B6C-A146-4D45-A233-9238DE6935AE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03" name="TextBox 19">
              <a:extLst>
                <a:ext uri="{FF2B5EF4-FFF2-40B4-BE49-F238E27FC236}">
                  <a16:creationId xmlns:a16="http://schemas.microsoft.com/office/drawing/2014/main" id="{85550737-A815-414B-881D-102E62B94DA3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4" name="TextBox 26">
            <a:extLst>
              <a:ext uri="{FF2B5EF4-FFF2-40B4-BE49-F238E27FC236}">
                <a16:creationId xmlns:a16="http://schemas.microsoft.com/office/drawing/2014/main" id="{44F2DA4D-2F32-4728-9B7E-402915687E57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556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62"/>
          <p:cNvSpPr txBox="1"/>
          <p:nvPr/>
        </p:nvSpPr>
        <p:spPr>
          <a:xfrm>
            <a:off x="14487426" y="9258300"/>
            <a:ext cx="3085099" cy="20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dirty="0">
                <a:solidFill>
                  <a:srgbClr val="12127D"/>
                </a:solidFill>
                <a:latin typeface="Montserrat Classic"/>
              </a:rPr>
              <a:t>MEC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67974" y="2189253"/>
            <a:ext cx="4977738" cy="2642691"/>
            <a:chOff x="5639965" y="2256539"/>
            <a:chExt cx="4977738" cy="2642691"/>
          </a:xfrm>
        </p:grpSpPr>
        <p:sp>
          <p:nvSpPr>
            <p:cNvPr id="79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6120602" y="2628900"/>
              <a:ext cx="3458454" cy="270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충전 요청</a:t>
              </a:r>
              <a:endParaRPr lang="en-US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120602" y="3132131"/>
              <a:ext cx="3972916" cy="720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현재 위치를 기준으로 이동식 전기차 충전 차량 호출 가능</a:t>
              </a:r>
              <a:endParaRPr lang="en-US" sz="22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85" name="Group 2"/>
          <p:cNvGrpSpPr/>
          <p:nvPr/>
        </p:nvGrpSpPr>
        <p:grpSpPr>
          <a:xfrm rot="-10800000">
            <a:off x="-1" y="0"/>
            <a:ext cx="3652123" cy="10096500"/>
            <a:chOff x="0" y="0"/>
            <a:chExt cx="961876" cy="2709333"/>
          </a:xfrm>
          <a:solidFill>
            <a:srgbClr val="0074FF"/>
          </a:solidFill>
        </p:grpSpPr>
        <p:sp>
          <p:nvSpPr>
            <p:cNvPr id="86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87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9" name="TextBox 29"/>
          <p:cNvSpPr txBox="1"/>
          <p:nvPr/>
        </p:nvSpPr>
        <p:spPr>
          <a:xfrm>
            <a:off x="921985" y="789849"/>
            <a:ext cx="20498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pc="127" dirty="0">
                <a:solidFill>
                  <a:srgbClr val="FFFFFF"/>
                </a:solidFill>
                <a:latin typeface="Montserrat Classic"/>
              </a:rPr>
              <a:t>MEC PRESENTATION </a:t>
            </a:r>
          </a:p>
        </p:txBody>
      </p:sp>
      <p:grpSp>
        <p:nvGrpSpPr>
          <p:cNvPr id="92" name="Group 6"/>
          <p:cNvGrpSpPr/>
          <p:nvPr/>
        </p:nvGrpSpPr>
        <p:grpSpPr>
          <a:xfrm>
            <a:off x="825500" y="4977048"/>
            <a:ext cx="3257588" cy="1004652"/>
            <a:chOff x="0" y="-57150"/>
            <a:chExt cx="857965" cy="275827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9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/>
                <a:t> </a:t>
              </a:r>
              <a:endParaRPr/>
            </a:p>
          </p:txBody>
        </p:sp>
      </p:grpSp>
      <p:sp>
        <p:nvSpPr>
          <p:cNvPr id="95" name="TextBox 12"/>
          <p:cNvSpPr txBox="1"/>
          <p:nvPr/>
        </p:nvSpPr>
        <p:spPr>
          <a:xfrm>
            <a:off x="1195355" y="5447728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5371FF"/>
                </a:solidFill>
                <a:ea typeface="TDTD평고딕"/>
              </a:rPr>
              <a:t>서비스 구현</a:t>
            </a:r>
            <a:endParaRPr lang="en-US" sz="2200" dirty="0">
              <a:solidFill>
                <a:srgbClr val="5371FF"/>
              </a:solidFill>
              <a:ea typeface="TDTD평고딕"/>
            </a:endParaRPr>
          </a:p>
        </p:txBody>
      </p:sp>
      <p:grpSp>
        <p:nvGrpSpPr>
          <p:cNvPr id="96" name="Group 23"/>
          <p:cNvGrpSpPr/>
          <p:nvPr/>
        </p:nvGrpSpPr>
        <p:grpSpPr>
          <a:xfrm>
            <a:off x="3288106" y="5503704"/>
            <a:ext cx="173797" cy="173797"/>
            <a:chOff x="0" y="0"/>
            <a:chExt cx="6350000" cy="6350000"/>
          </a:xfrm>
        </p:grpSpPr>
        <p:sp>
          <p:nvSpPr>
            <p:cNvPr id="97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06" name="TextBox 19"/>
          <p:cNvSpPr txBox="1"/>
          <p:nvPr/>
        </p:nvSpPr>
        <p:spPr>
          <a:xfrm>
            <a:off x="809043" y="38422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03" name="TextBox 16"/>
          <p:cNvSpPr txBox="1"/>
          <p:nvPr/>
        </p:nvSpPr>
        <p:spPr>
          <a:xfrm>
            <a:off x="809043" y="2716708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00" name="TextBox 11"/>
          <p:cNvSpPr txBox="1"/>
          <p:nvPr/>
        </p:nvSpPr>
        <p:spPr>
          <a:xfrm>
            <a:off x="809043" y="1581617"/>
            <a:ext cx="3257588" cy="10472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07" name="TextBox 32"/>
          <p:cNvSpPr txBox="1"/>
          <p:nvPr/>
        </p:nvSpPr>
        <p:spPr>
          <a:xfrm>
            <a:off x="6858000" y="80703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1. </a:t>
            </a:r>
            <a:r>
              <a:rPr lang="ko-KR" altLang="en-US" sz="3999" dirty="0">
                <a:solidFill>
                  <a:srgbClr val="12127D"/>
                </a:solidFill>
                <a:latin typeface="TDTD평고딕" panose="020B0600000101010101" charset="-127"/>
                <a:ea typeface="TDTD평고딕" panose="020B0600000101010101" charset="-127"/>
              </a:rPr>
              <a:t>서비스 소개</a:t>
            </a:r>
            <a:endParaRPr lang="en-US" sz="3999" dirty="0">
              <a:solidFill>
                <a:srgbClr val="12127D"/>
              </a:solidFill>
              <a:latin typeface="TDTD평고딕" panose="020B0600000101010101" charset="-127"/>
              <a:ea typeface="TDTD평고딕" panose="020B0600000101010101" charset="-127"/>
            </a:endParaRPr>
          </a:p>
        </p:txBody>
      </p:sp>
      <p:grpSp>
        <p:nvGrpSpPr>
          <p:cNvPr id="61" name="Group 17">
            <a:extLst>
              <a:ext uri="{FF2B5EF4-FFF2-40B4-BE49-F238E27FC236}">
                <a16:creationId xmlns:a16="http://schemas.microsoft.com/office/drawing/2014/main" id="{D6A1678B-1216-4382-8566-52044F8EFB35}"/>
              </a:ext>
            </a:extLst>
          </p:cNvPr>
          <p:cNvGrpSpPr/>
          <p:nvPr/>
        </p:nvGrpSpPr>
        <p:grpSpPr>
          <a:xfrm>
            <a:off x="833562" y="6294409"/>
            <a:ext cx="3257588" cy="830291"/>
            <a:chOff x="0" y="0"/>
            <a:chExt cx="857965" cy="218677"/>
          </a:xfrm>
        </p:grpSpPr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7C79344B-093A-46A8-8ED4-61BBF8346A9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64" name="TextBox 19">
              <a:extLst>
                <a:ext uri="{FF2B5EF4-FFF2-40B4-BE49-F238E27FC236}">
                  <a16:creationId xmlns:a16="http://schemas.microsoft.com/office/drawing/2014/main" id="{6493D3F3-6794-42FB-B865-D8A45734FD67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5" name="TextBox 26">
            <a:extLst>
              <a:ext uri="{FF2B5EF4-FFF2-40B4-BE49-F238E27FC236}">
                <a16:creationId xmlns:a16="http://schemas.microsoft.com/office/drawing/2014/main" id="{6B4E5512-FBF6-405D-B5FD-DB84D920A7D0}"/>
              </a:ext>
            </a:extLst>
          </p:cNvPr>
          <p:cNvSpPr txBox="1"/>
          <p:nvPr/>
        </p:nvSpPr>
        <p:spPr>
          <a:xfrm>
            <a:off x="1266917" y="6584363"/>
            <a:ext cx="2333728" cy="28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FFFFFF"/>
                </a:solidFill>
                <a:ea typeface="TDTD평고딕"/>
              </a:rPr>
              <a:t>시연 및 기타</a:t>
            </a:r>
            <a:endParaRPr lang="en-US" sz="2200" dirty="0">
              <a:solidFill>
                <a:srgbClr val="FFFFFF"/>
              </a:solidFill>
              <a:ea typeface="TDTD평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4987" y="1798749"/>
            <a:ext cx="3257588" cy="822070"/>
            <a:chOff x="804987" y="1807702"/>
            <a:chExt cx="3257588" cy="830291"/>
          </a:xfrm>
        </p:grpSpPr>
        <p:sp>
          <p:nvSpPr>
            <p:cNvPr id="99" name="Freeform 10"/>
            <p:cNvSpPr/>
            <p:nvPr/>
          </p:nvSpPr>
          <p:spPr>
            <a:xfrm>
              <a:off x="804987" y="1807702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8" name="TextBox 13"/>
            <p:cNvSpPr txBox="1"/>
            <p:nvPr/>
          </p:nvSpPr>
          <p:spPr>
            <a:xfrm>
              <a:off x="1242398" y="2094964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조원 소개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7436" y="2936509"/>
            <a:ext cx="3257588" cy="830291"/>
            <a:chOff x="833562" y="2936509"/>
            <a:chExt cx="3257588" cy="830291"/>
          </a:xfrm>
        </p:grpSpPr>
        <p:sp>
          <p:nvSpPr>
            <p:cNvPr id="102" name="Freeform 15"/>
            <p:cNvSpPr/>
            <p:nvPr/>
          </p:nvSpPr>
          <p:spPr>
            <a:xfrm>
              <a:off x="833562" y="293650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90" name="TextBox 25"/>
            <p:cNvSpPr txBox="1"/>
            <p:nvPr/>
          </p:nvSpPr>
          <p:spPr>
            <a:xfrm>
              <a:off x="1268524" y="3220735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프로젝트 개요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5500" y="4046039"/>
            <a:ext cx="3257588" cy="830291"/>
            <a:chOff x="825500" y="4046039"/>
            <a:chExt cx="3257588" cy="830291"/>
          </a:xfrm>
        </p:grpSpPr>
        <p:sp>
          <p:nvSpPr>
            <p:cNvPr id="105" name="Freeform 18"/>
            <p:cNvSpPr/>
            <p:nvPr/>
          </p:nvSpPr>
          <p:spPr>
            <a:xfrm>
              <a:off x="825500" y="4046039"/>
              <a:ext cx="3257588" cy="830291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 sz="2200" dirty="0"/>
            </a:p>
          </p:txBody>
        </p:sp>
        <p:sp>
          <p:nvSpPr>
            <p:cNvPr id="91" name="TextBox 26"/>
            <p:cNvSpPr txBox="1"/>
            <p:nvPr/>
          </p:nvSpPr>
          <p:spPr>
            <a:xfrm>
              <a:off x="1242398" y="4343013"/>
              <a:ext cx="2333728" cy="287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0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FFFFFF"/>
                  </a:solidFill>
                  <a:ea typeface="TDTD평고딕"/>
                </a:rPr>
                <a:t>개발 환경</a:t>
              </a:r>
              <a:endParaRPr lang="en-US" sz="2200" dirty="0">
                <a:solidFill>
                  <a:srgbClr val="FFFFFF"/>
                </a:solidFill>
                <a:ea typeface="TDTD평고딕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1658600" y="2178696"/>
            <a:ext cx="4977738" cy="2642691"/>
            <a:chOff x="5639965" y="2256539"/>
            <a:chExt cx="4977738" cy="2642691"/>
          </a:xfrm>
        </p:grpSpPr>
        <p:sp>
          <p:nvSpPr>
            <p:cNvPr id="60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66" name="TextBox 81"/>
            <p:cNvSpPr txBox="1"/>
            <p:nvPr/>
          </p:nvSpPr>
          <p:spPr>
            <a:xfrm>
              <a:off x="6120602" y="2628900"/>
              <a:ext cx="3458454" cy="27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충전소 위치 확인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67" name="TextBox 82"/>
            <p:cNvSpPr txBox="1"/>
            <p:nvPr/>
          </p:nvSpPr>
          <p:spPr>
            <a:xfrm>
              <a:off x="6120602" y="3132131"/>
              <a:ext cx="3972916" cy="743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전국 </a:t>
              </a:r>
              <a:r>
                <a:rPr lang="ko-KR" altLang="en-US" sz="2200" dirty="0" smtClean="0">
                  <a:solidFill>
                    <a:srgbClr val="0D0D50"/>
                  </a:solidFill>
                  <a:ea typeface="TDTD평고딕"/>
                </a:rPr>
                <a:t>단위</a:t>
              </a:r>
              <a:endParaRPr lang="en-US" altLang="ko-KR" sz="2200" dirty="0" smtClean="0">
                <a:solidFill>
                  <a:srgbClr val="0D0D50"/>
                </a:solidFill>
                <a:ea typeface="TDTD평고딕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 smtClean="0">
                  <a:solidFill>
                    <a:srgbClr val="0D0D50"/>
                  </a:solidFill>
                  <a:ea typeface="TDTD평고딕"/>
                </a:rPr>
                <a:t>충전소 </a:t>
              </a:r>
              <a:r>
                <a:rPr lang="ko-KR" altLang="en-US" sz="2200" dirty="0">
                  <a:solidFill>
                    <a:srgbClr val="0D0D50"/>
                  </a:solidFill>
                  <a:ea typeface="TDTD평고딕"/>
                </a:rPr>
                <a:t>위치 확인 가능</a:t>
              </a:r>
              <a:endParaRPr lang="en-US" altLang="ko-KR" sz="2200" dirty="0">
                <a:solidFill>
                  <a:srgbClr val="0D0D50"/>
                </a:solidFill>
                <a:ea typeface="TDTD평고딕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967974" y="5428845"/>
            <a:ext cx="4977738" cy="2642691"/>
            <a:chOff x="5639965" y="2256539"/>
            <a:chExt cx="4977738" cy="2642691"/>
          </a:xfrm>
        </p:grpSpPr>
        <p:sp>
          <p:nvSpPr>
            <p:cNvPr id="75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76" name="TextBox 81"/>
            <p:cNvSpPr txBox="1"/>
            <p:nvPr/>
          </p:nvSpPr>
          <p:spPr>
            <a:xfrm>
              <a:off x="6120602" y="2628900"/>
              <a:ext cx="3458454" cy="270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충전기 고장 </a:t>
              </a:r>
              <a:r>
                <a:rPr lang="ko-KR" altLang="en-US" sz="3000" dirty="0" smtClean="0">
                  <a:solidFill>
                    <a:srgbClr val="5271FF"/>
                  </a:solidFill>
                  <a:latin typeface="Arita Dotum Bold"/>
                  <a:ea typeface="Arita Dotum Bold"/>
                </a:rPr>
                <a:t>신고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120602" y="3132131"/>
              <a:ext cx="3972916" cy="743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 err="1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원버튼</a:t>
              </a:r>
              <a:r>
                <a:rPr lang="ko-KR" altLang="en-US" sz="2200" dirty="0" smtClean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 </a:t>
              </a:r>
              <a:r>
                <a:rPr lang="ko-KR" altLang="en-US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고장 신고 </a:t>
              </a:r>
              <a:endParaRPr lang="en-US" altLang="ko-KR" sz="22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200" dirty="0">
                  <a:solidFill>
                    <a:srgbClr val="0D0D50"/>
                  </a:solidFill>
                  <a:latin typeface="TDTD평고딕" panose="020B0600000101010101" charset="-127"/>
                  <a:ea typeface="TDTD평고딕" panose="020B0600000101010101" charset="-127"/>
                </a:rPr>
                <a:t>기능 탑재</a:t>
              </a:r>
              <a:endParaRPr lang="en-US" altLang="ko-KR" sz="2200" dirty="0">
                <a:solidFill>
                  <a:srgbClr val="0D0D50"/>
                </a:solidFill>
                <a:latin typeface="TDTD평고딕" panose="020B0600000101010101" charset="-127"/>
                <a:ea typeface="TDTD평고딕" panose="020B0600000101010101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1658600" y="5447728"/>
            <a:ext cx="4977738" cy="2642691"/>
            <a:chOff x="5639965" y="2256539"/>
            <a:chExt cx="4977738" cy="2642691"/>
          </a:xfrm>
        </p:grpSpPr>
        <p:sp>
          <p:nvSpPr>
            <p:cNvPr id="108" name="Freeform 79"/>
            <p:cNvSpPr/>
            <p:nvPr/>
          </p:nvSpPr>
          <p:spPr>
            <a:xfrm>
              <a:off x="5639965" y="2256539"/>
              <a:ext cx="4977738" cy="2642691"/>
            </a:xfrm>
            <a:custGeom>
              <a:avLst/>
              <a:gdLst/>
              <a:ahLst/>
              <a:cxnLst/>
              <a:rect l="l" t="t" r="r" b="b"/>
              <a:pathLst>
                <a:path w="1152861" h="751929">
                  <a:moveTo>
                    <a:pt x="92710" y="0"/>
                  </a:moveTo>
                  <a:lnTo>
                    <a:pt x="1060151" y="0"/>
                  </a:lnTo>
                  <a:cubicBezTo>
                    <a:pt x="1111353" y="0"/>
                    <a:pt x="1152861" y="41508"/>
                    <a:pt x="1152861" y="92710"/>
                  </a:cubicBezTo>
                  <a:lnTo>
                    <a:pt x="1152861" y="659219"/>
                  </a:lnTo>
                  <a:cubicBezTo>
                    <a:pt x="1152861" y="683807"/>
                    <a:pt x="1143093" y="707389"/>
                    <a:pt x="1125707" y="724775"/>
                  </a:cubicBezTo>
                  <a:cubicBezTo>
                    <a:pt x="1108320" y="742162"/>
                    <a:pt x="1084739" y="751929"/>
                    <a:pt x="1060151" y="751929"/>
                  </a:cubicBezTo>
                  <a:lnTo>
                    <a:pt x="92710" y="751929"/>
                  </a:lnTo>
                  <a:cubicBezTo>
                    <a:pt x="41508" y="751929"/>
                    <a:pt x="0" y="710422"/>
                    <a:pt x="0" y="659219"/>
                  </a:cubicBezTo>
                  <a:lnTo>
                    <a:pt x="0" y="92710"/>
                  </a:lnTo>
                  <a:cubicBezTo>
                    <a:pt x="0" y="41508"/>
                    <a:pt x="41508" y="0"/>
                    <a:pt x="927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09" name="TextBox 81"/>
            <p:cNvSpPr txBox="1"/>
            <p:nvPr/>
          </p:nvSpPr>
          <p:spPr>
            <a:xfrm>
              <a:off x="6120602" y="2628900"/>
              <a:ext cx="3458454" cy="27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5271FF"/>
                  </a:solidFill>
                  <a:latin typeface="Arita Dotum Bold"/>
                  <a:ea typeface="Arita Dotum Bold"/>
                </a:rPr>
                <a:t>충전소 길 찾기</a:t>
              </a:r>
              <a:endParaRPr lang="en-US" altLang="ko-KR" sz="3000" dirty="0">
                <a:solidFill>
                  <a:srgbClr val="5271FF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120602" y="3132131"/>
              <a:ext cx="3972916" cy="1106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지도 상 찾고자 하는 충전소의 최단 경로 </a:t>
              </a:r>
              <a:endParaRPr lang="en-US" altLang="ko-KR" sz="2400" dirty="0">
                <a:solidFill>
                  <a:srgbClr val="0D0D50"/>
                </a:solidFill>
                <a:ea typeface="TDTD평고딕"/>
              </a:endParaRPr>
            </a:p>
            <a:p>
              <a:pPr lvl="0">
                <a:lnSpc>
                  <a:spcPts val="2863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D0D50"/>
                  </a:solidFill>
                  <a:ea typeface="TDTD평고딕"/>
                </a:rPr>
                <a:t>확인 가능</a:t>
              </a:r>
              <a:endParaRPr lang="en-US" altLang="ko-KR" sz="2400" dirty="0">
                <a:solidFill>
                  <a:srgbClr val="0D0D50"/>
                </a:solidFill>
                <a:ea typeface="TDTD평고딕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566</Words>
  <Application>Microsoft Office PowerPoint</Application>
  <PresentationFormat>사용자 지정</PresentationFormat>
  <Paragraphs>242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TDTD평고딕</vt:lpstr>
      <vt:lpstr>맑은 고딕</vt:lpstr>
      <vt:lpstr>Arita Dotum Light</vt:lpstr>
      <vt:lpstr>Montserrat Classic Bold</vt:lpstr>
      <vt:lpstr>Arial</vt:lpstr>
      <vt:lpstr>Arita Dotum Bold</vt:lpstr>
      <vt:lpstr>Montserrat Classic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dc:creator>user</dc:creator>
  <cp:lastModifiedBy>user</cp:lastModifiedBy>
  <cp:revision>70</cp:revision>
  <dcterms:created xsi:type="dcterms:W3CDTF">2006-08-16T00:00:00Z</dcterms:created>
  <dcterms:modified xsi:type="dcterms:W3CDTF">2023-12-19T02:46:17Z</dcterms:modified>
  <dc:identifier>DAF3SeUIyqE</dc:identifier>
</cp:coreProperties>
</file>